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5"/>
  </p:notesMasterIdLst>
  <p:sldIdLst>
    <p:sldId id="281" r:id="rId4"/>
    <p:sldId id="282" r:id="rId5"/>
    <p:sldId id="256" r:id="rId6"/>
    <p:sldId id="257" r:id="rId7"/>
    <p:sldId id="258" r:id="rId8"/>
    <p:sldId id="259" r:id="rId9"/>
    <p:sldId id="261" r:id="rId10"/>
    <p:sldId id="260" r:id="rId11"/>
    <p:sldId id="262" r:id="rId12"/>
    <p:sldId id="263" r:id="rId13"/>
    <p:sldId id="264" r:id="rId14"/>
    <p:sldId id="265" r:id="rId15"/>
    <p:sldId id="283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85" r:id="rId30"/>
    <p:sldId id="279" r:id="rId31"/>
    <p:sldId id="280" r:id="rId32"/>
    <p:sldId id="284" r:id="rId33"/>
    <p:sldId id="286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83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C18DB3-A570-4DBC-9ADB-01BFFFF594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0566A-8CBC-415D-B96D-F0F71BDC00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044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fld id="{104909A3-C2D7-416E-A7CF-EDA31008BED3}" type="slidenum">
              <a:rPr lang="en-GB" sz="1200">
                <a:solidFill>
                  <a:srgbClr val="000000"/>
                </a:solidFill>
                <a:cs typeface="Arial" panose="020B0604020202020204" pitchFamily="34" charset="0"/>
              </a:rPr>
              <a:pPr/>
              <a:t>2</a:t>
            </a:fld>
            <a:endParaRPr lang="en-GB" sz="12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405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925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887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15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/>
          <p:cNvCxnSpPr/>
          <p:nvPr/>
        </p:nvCxnSpPr>
        <p:spPr>
          <a:xfrm>
            <a:off x="1208618" y="4343400"/>
            <a:ext cx="987424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2D18A0-35AD-4515-A6B1-C0F33A2AC83F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938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565CB-50C0-4033-B54C-6A71A0C83BFC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820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/>
          <p:cNvCxnSpPr/>
          <p:nvPr/>
        </p:nvCxnSpPr>
        <p:spPr>
          <a:xfrm>
            <a:off x="1208618" y="4343400"/>
            <a:ext cx="987424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5F1BB-94FB-49E3-9D44-05CC20A7A047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4745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7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A168B6-59AE-4EC3-9A2F-DE2757985538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126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C6F1E-D036-463B-ACAD-6C239CE0BAF7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087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6C2FA-C43F-402B-922C-4B2389028FDC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88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"/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30DC2-7985-45A3-934F-7DE9C151303F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313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40513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4040718" y="0"/>
            <a:ext cx="635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3650" y="731520"/>
            <a:ext cx="6679191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465667" y="6459539"/>
            <a:ext cx="2618317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539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637052"/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B9C5CDB-75A4-47D1-8577-209873CEE696}" type="slidenum">
              <a:rPr lang="ar-SA">
                <a:solidFill>
                  <a:srgbClr val="637052"/>
                </a:solidFill>
              </a:rPr>
              <a:pPr/>
              <a:t>‹#›</a:t>
            </a:fld>
            <a:endParaRPr lang="en-US">
              <a:solidFill>
                <a:srgbClr val="6370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198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029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953000"/>
            <a:ext cx="12189884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" y="4914900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936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907024"/>
            <a:ext cx="1011936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12668-BD14-4626-A1F3-03651F341080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094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522960-9DBC-42D1-A961-7723312120FA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8845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14780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14779"/>
            <a:ext cx="7734300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C91FBD-C553-43A3-90E0-79E80A22CFCB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989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/>
          <p:cNvCxnSpPr/>
          <p:nvPr/>
        </p:nvCxnSpPr>
        <p:spPr>
          <a:xfrm>
            <a:off x="1208618" y="4343400"/>
            <a:ext cx="987424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2D18A0-35AD-4515-A6B1-C0F33A2AC83F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6159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565CB-50C0-4033-B54C-6A71A0C83BFC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906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/>
          <p:cNvCxnSpPr/>
          <p:nvPr/>
        </p:nvCxnSpPr>
        <p:spPr>
          <a:xfrm>
            <a:off x="1208618" y="4343400"/>
            <a:ext cx="987424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5F1BB-94FB-49E3-9D44-05CC20A7A047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471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7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A168B6-59AE-4EC3-9A2F-DE2757985538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846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C6F1E-D036-463B-ACAD-6C239CE0BAF7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5880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6C2FA-C43F-402B-922C-4B2389028FDC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109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"/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30DC2-7985-45A3-934F-7DE9C151303F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752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7064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40513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4040718" y="0"/>
            <a:ext cx="635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3650" y="731520"/>
            <a:ext cx="6679191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465667" y="6459539"/>
            <a:ext cx="2618317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539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637052"/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B9C5CDB-75A4-47D1-8577-209873CEE696}" type="slidenum">
              <a:rPr lang="ar-SA">
                <a:solidFill>
                  <a:srgbClr val="637052"/>
                </a:solidFill>
              </a:rPr>
              <a:pPr/>
              <a:t>‹#›</a:t>
            </a:fld>
            <a:endParaRPr lang="en-US">
              <a:solidFill>
                <a:srgbClr val="6370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3651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953000"/>
            <a:ext cx="12189884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" y="4914900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936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907024"/>
            <a:ext cx="1011936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12668-BD14-4626-A1F3-03651F341080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652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522960-9DBC-42D1-A961-7723312120FA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3096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34" y="6400800"/>
            <a:ext cx="1218776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1" y="6334125"/>
            <a:ext cx="12189884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14780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14779"/>
            <a:ext cx="7734300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C91FBD-C553-43A3-90E0-79E80A22CFCB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75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358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74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497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243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381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070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C3258-734F-452F-96A5-90F63E0C597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B16C1-DAAA-46CA-88C2-6FD2E171DF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59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6"/>
            <a:ext cx="12192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433" y="287339"/>
            <a:ext cx="100584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6433" y="1846264"/>
            <a:ext cx="100584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6433" y="6459539"/>
            <a:ext cx="2472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rgbClr val="FFFFFF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7234" y="6459539"/>
            <a:ext cx="4821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 cap="all" baseline="0">
                <a:solidFill>
                  <a:srgbClr val="FFFFFF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99651" y="6459539"/>
            <a:ext cx="131233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FFFFFF"/>
                </a:solidFill>
                <a:cs typeface="B Nazanin" panose="00000400000000000000" pitchFamily="2" charset="-7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6F828A-5C4E-4E74-A55E-E693A4B4E2A6}" type="slidenum">
              <a:rPr lang="ar-SA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93800" y="1738313"/>
            <a:ext cx="996738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7643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6"/>
            <a:ext cx="12192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433" y="287339"/>
            <a:ext cx="100584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6433" y="1846264"/>
            <a:ext cx="100584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6433" y="6459539"/>
            <a:ext cx="2472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rgbClr val="FFFFFF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7234" y="6459539"/>
            <a:ext cx="4821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 cap="all" baseline="0">
                <a:solidFill>
                  <a:srgbClr val="FFFFFF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99651" y="6459539"/>
            <a:ext cx="131233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FFFFFF"/>
                </a:solidFill>
                <a:cs typeface="B Nazanin" panose="00000400000000000000" pitchFamily="2" charset="-7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6F828A-5C4E-4E74-A55E-E693A4B4E2A6}" type="slidenum">
              <a:rPr lang="ar-SA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93800" y="1738313"/>
            <a:ext cx="996738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79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MSHF2009@gmail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ctrTitle" idx="4294967295"/>
          </p:nvPr>
        </p:nvSpPr>
        <p:spPr>
          <a:xfrm>
            <a:off x="3719513" y="1773239"/>
            <a:ext cx="5072062" cy="1470025"/>
          </a:xfrm>
        </p:spPr>
        <p:txBody>
          <a:bodyPr/>
          <a:lstStyle/>
          <a:p>
            <a:pPr rtl="1" eaLnBrk="1" fontAlgn="auto" hangingPunct="1">
              <a:spcAft>
                <a:spcPts val="0"/>
              </a:spcAft>
              <a:defRPr/>
            </a:pPr>
            <a:r>
              <a:rPr lang="fa-IR" sz="5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بسم الله الرحمن الرحيم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673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2566988" y="401639"/>
            <a:ext cx="66976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موجوديت مستقل و وابسته</a:t>
            </a:r>
            <a:endParaRPr lang="en-US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818707" y="1557338"/>
            <a:ext cx="9165081" cy="4114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موجوديت مستقل (قوي)، موجوديتي است كه مستقل از هر موجوديت ديگر و به خودي خود، در يك محيط مشخص مطرح باشد.</a:t>
            </a:r>
          </a:p>
          <a:p>
            <a:pPr algn="ctr" rtl="1"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موجوديت وابسته (ضعيف)، موجوديتي است كه وجودش وابسته به يك نوع موجوديت ديگر است</a:t>
            </a:r>
            <a:r>
              <a:rPr lang="fa-IR" sz="32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.</a:t>
            </a:r>
          </a:p>
          <a:p>
            <a:pPr algn="r" rtl="1"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fa-IR" sz="18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مثال: موجودی کارمند :عضو قوی</a:t>
            </a:r>
          </a:p>
          <a:p>
            <a:pPr algn="r" rtl="1"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fa-IR" sz="18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موجودی عضو خانواده:موجودی ضعیف</a:t>
            </a:r>
          </a:p>
          <a:p>
            <a:pPr algn="r" rtl="1"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endParaRPr lang="en-US" sz="1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372522" y="4050942"/>
            <a:ext cx="2087563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dirty="0" smtClean="0">
                <a:solidFill>
                  <a:srgbClr val="000000"/>
                </a:solidFill>
                <a:cs typeface="+mn-cs"/>
              </a:rPr>
              <a:t>کارمند</a:t>
            </a:r>
            <a:endParaRPr lang="en-US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480471" y="5256977"/>
            <a:ext cx="1871663" cy="361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339163" y="4555767"/>
            <a:ext cx="0" cy="6648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82919" y="5340724"/>
            <a:ext cx="1666766" cy="23885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عضو خانواده</a:t>
            </a:r>
            <a:endParaRPr lang="en-US" sz="20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8909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4"/>
          <p:cNvSpPr txBox="1">
            <a:spLocks noChangeArrowheads="1"/>
          </p:cNvSpPr>
          <p:nvPr/>
        </p:nvSpPr>
        <p:spPr bwMode="auto">
          <a:xfrm>
            <a:off x="3935414" y="401639"/>
            <a:ext cx="3527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تعريف صفت خاصه</a:t>
            </a:r>
            <a:endParaRPr lang="en-US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5059" name="Text Box 5"/>
          <p:cNvSpPr txBox="1">
            <a:spLocks noChangeArrowheads="1"/>
          </p:cNvSpPr>
          <p:nvPr/>
        </p:nvSpPr>
        <p:spPr bwMode="auto">
          <a:xfrm>
            <a:off x="2640013" y="2133601"/>
            <a:ext cx="683895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خصيصه يا ويژگي يك نوع موجوديت است و هر نوع موجوديت مجموعه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اي از صفات دارد. هر صفت يك نام، يك نوع و يك معناي مشخص دارد.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96722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4"/>
          <p:cNvSpPr txBox="1">
            <a:spLocks noChangeArrowheads="1"/>
          </p:cNvSpPr>
          <p:nvPr/>
        </p:nvSpPr>
        <p:spPr bwMode="auto">
          <a:xfrm>
            <a:off x="8616951" y="3141663"/>
            <a:ext cx="14398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انواع صفت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6083" name="Text Box 5"/>
          <p:cNvSpPr txBox="1">
            <a:spLocks noChangeArrowheads="1"/>
          </p:cNvSpPr>
          <p:nvPr/>
        </p:nvSpPr>
        <p:spPr bwMode="auto">
          <a:xfrm>
            <a:off x="5951538" y="1749426"/>
            <a:ext cx="20145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ساده يا مركب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6084" name="Text Box 6"/>
          <p:cNvSpPr txBox="1">
            <a:spLocks noChangeArrowheads="1"/>
          </p:cNvSpPr>
          <p:nvPr/>
        </p:nvSpPr>
        <p:spPr bwMode="auto">
          <a:xfrm>
            <a:off x="4656139" y="2405063"/>
            <a:ext cx="33099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تك</a:t>
            </a:r>
            <a:r>
              <a:rPr lang="fa-IR" sz="2800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مقداري يا چندمقداري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6085" name="Text Box 7"/>
          <p:cNvSpPr txBox="1">
            <a:spLocks noChangeArrowheads="1"/>
          </p:cNvSpPr>
          <p:nvPr/>
        </p:nvSpPr>
        <p:spPr bwMode="auto">
          <a:xfrm>
            <a:off x="4224338" y="3197226"/>
            <a:ext cx="3814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کليد يا غيرکليد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6086" name="Text Box 8"/>
          <p:cNvSpPr txBox="1">
            <a:spLocks noChangeArrowheads="1"/>
          </p:cNvSpPr>
          <p:nvPr/>
        </p:nvSpPr>
        <p:spPr bwMode="auto">
          <a:xfrm>
            <a:off x="4370388" y="4062413"/>
            <a:ext cx="3670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هيچ</a:t>
            </a:r>
            <a:r>
              <a:rPr lang="fa-IR" sz="2800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مقدارپذير يا ناپذير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6087" name="Text Box 9"/>
          <p:cNvSpPr txBox="1">
            <a:spLocks noChangeArrowheads="1"/>
          </p:cNvSpPr>
          <p:nvPr/>
        </p:nvSpPr>
        <p:spPr bwMode="auto">
          <a:xfrm>
            <a:off x="4151313" y="4941888"/>
            <a:ext cx="3814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ذخيره</a:t>
            </a:r>
            <a:r>
              <a:rPr lang="fa-IR" sz="2800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شده يا مشتق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6088" name="AutoShape 14"/>
          <p:cNvSpPr>
            <a:spLocks/>
          </p:cNvSpPr>
          <p:nvPr/>
        </p:nvSpPr>
        <p:spPr bwMode="auto">
          <a:xfrm>
            <a:off x="8039101" y="1700213"/>
            <a:ext cx="288925" cy="4032250"/>
          </a:xfrm>
          <a:prstGeom prst="rightBrace">
            <a:avLst>
              <a:gd name="adj1" fmla="val 1163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62440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20726" y="1305342"/>
            <a:ext cx="1011156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0"/>
              </a:spcAft>
            </a:pPr>
            <a:r>
              <a:rPr lang="fa-IR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نکات مهم مربوط به صفت :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هر صفت یک نام دارد .                              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هر صفت یک معنا دارد 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هر صفت دامنه (میدان) دارد .         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fa-I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دامنه (میدان) : نوع -  مجموعه مقادیر مجاز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spcAft>
                <a:spcPts val="0"/>
              </a:spcAft>
            </a:pP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مثال</a:t>
            </a:r>
            <a:r>
              <a:rPr lang="fa-I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صفت نمره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spcAft>
                <a:spcPts val="0"/>
              </a:spcAft>
            </a:pP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نوع=اعشاری          مجموعه مقادیر مجاز: مقادیر مجاز بین 0 تا </a:t>
            </a:r>
            <a:r>
              <a:rPr lang="fa-I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43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2282826" y="2276476"/>
            <a:ext cx="76295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مقدار صفت ساده از لحاظ معنايي تجزيه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نشدني يا اتوميك است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.</a:t>
            </a:r>
            <a:r>
              <a:rPr lang="fa-IR" dirty="0">
                <a:cs typeface="B Nazanin" panose="00000400000000000000" pitchFamily="2" charset="-78"/>
              </a:rPr>
              <a:t> مانند ، عنوان درس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2782889" y="3644901"/>
            <a:ext cx="684053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صفت مركب از چند صفت ساده تشكيل شده است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.</a:t>
            </a:r>
            <a:r>
              <a:rPr lang="fa-IR" dirty="0">
                <a:cs typeface="B Nazanin" panose="00000400000000000000" pitchFamily="2" charset="-78"/>
              </a:rPr>
              <a:t> از چند ساده تشکیل شده باشد .   مانند ، تاریخ،آدرس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06090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4"/>
          <p:cNvSpPr txBox="1">
            <a:spLocks noChangeArrowheads="1"/>
          </p:cNvSpPr>
          <p:nvPr/>
        </p:nvSpPr>
        <p:spPr bwMode="auto">
          <a:xfrm>
            <a:off x="2063751" y="1762126"/>
            <a:ext cx="77057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صفت تك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مقداري، صفتي است كه براي يك نمونه از يك نوع موجوديت حداكثر يك مقدار از دامنه مقادير را 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مي</a:t>
            </a:r>
            <a:r>
              <a:rPr lang="fa-IR" dirty="0" smtClean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گيرد    </a:t>
            </a:r>
            <a:r>
              <a:rPr lang="fa-IR" dirty="0" smtClean="0">
                <a:cs typeface="B Nazanin" panose="00000400000000000000" pitchFamily="2" charset="-78"/>
              </a:rPr>
              <a:t>مانند </a:t>
            </a:r>
            <a:r>
              <a:rPr lang="fa-IR" dirty="0">
                <a:cs typeface="B Nazanin" panose="00000400000000000000" pitchFamily="2" charset="-78"/>
              </a:rPr>
              <a:t>: کد ملی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8131" name="Text Box 5"/>
          <p:cNvSpPr txBox="1">
            <a:spLocks noChangeArrowheads="1"/>
          </p:cNvSpPr>
          <p:nvPr/>
        </p:nvSpPr>
        <p:spPr bwMode="auto">
          <a:xfrm>
            <a:off x="2351088" y="3917951"/>
            <a:ext cx="72009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صفت چندمقداري بيش از يك مقدار از دامنه مقادير مي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گيرد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.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 مانند منابع </a:t>
            </a:r>
            <a:r>
              <a:rPr lang="fa-IR" dirty="0">
                <a:cs typeface="B Nazanin" panose="00000400000000000000" pitchFamily="2" charset="-78"/>
              </a:rPr>
              <a:t>یک درس – شماره تلفن – آدرس –مدرک و ...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602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4"/>
          <p:cNvSpPr txBox="1">
            <a:spLocks noChangeArrowheads="1"/>
          </p:cNvSpPr>
          <p:nvPr/>
        </p:nvSpPr>
        <p:spPr bwMode="auto">
          <a:xfrm>
            <a:off x="3308350" y="1865313"/>
            <a:ext cx="5284787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b="1" dirty="0">
                <a:solidFill>
                  <a:srgbClr val="000000"/>
                </a:solidFill>
                <a:cs typeface="B Nazanin" panose="00000400000000000000" pitchFamily="2" charset="-78"/>
              </a:rPr>
              <a:t>صفت شناسه موجوديت كه گاه به آن </a:t>
            </a:r>
          </a:p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b="1" dirty="0">
                <a:solidFill>
                  <a:srgbClr val="000000"/>
                </a:solidFill>
                <a:cs typeface="B Nazanin" panose="00000400000000000000" pitchFamily="2" charset="-78"/>
              </a:rPr>
              <a:t>كليد هم گفته مي</a:t>
            </a:r>
            <a:r>
              <a:rPr lang="fa-IR" sz="2800" b="1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sz="2800" b="1" dirty="0">
                <a:solidFill>
                  <a:srgbClr val="000000"/>
                </a:solidFill>
                <a:cs typeface="B Nazanin" panose="00000400000000000000" pitchFamily="2" charset="-78"/>
              </a:rPr>
              <a:t>شود، دو ويژگي دارد:</a:t>
            </a:r>
            <a:endParaRPr lang="en-US" sz="28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9155" name="Text Box 5"/>
          <p:cNvSpPr txBox="1">
            <a:spLocks noChangeArrowheads="1"/>
          </p:cNvSpPr>
          <p:nvPr/>
        </p:nvSpPr>
        <p:spPr bwMode="auto">
          <a:xfrm>
            <a:off x="3359150" y="3270251"/>
            <a:ext cx="51831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1- مقدار يكتايي دارد.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3359150" y="4015077"/>
            <a:ext cx="518318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2- حتي الامكان طول مقاديرش كوتاه است</a:t>
            </a:r>
            <a:r>
              <a:rPr lang="fa-IR" sz="28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.</a:t>
            </a:r>
            <a:endParaRPr lang="en-US" sz="2800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3- همیشه باید مقدار بگیرد.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04805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4"/>
          <p:cNvSpPr txBox="1">
            <a:spLocks noChangeArrowheads="1"/>
          </p:cNvSpPr>
          <p:nvPr/>
        </p:nvSpPr>
        <p:spPr bwMode="auto">
          <a:xfrm>
            <a:off x="4079876" y="350839"/>
            <a:ext cx="35988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صفت هيچ مقدارپذير</a:t>
            </a:r>
            <a:endParaRPr lang="en-US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0179" name="Text Box 5"/>
          <p:cNvSpPr txBox="1">
            <a:spLocks noChangeArrowheads="1"/>
          </p:cNvSpPr>
          <p:nvPr/>
        </p:nvSpPr>
        <p:spPr bwMode="auto">
          <a:xfrm>
            <a:off x="2566989" y="1773239"/>
            <a:ext cx="68421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هيچ مقدار يعني مقدار ناشناخته، مقدار غيرقابل اعمال، مقدار تعريف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نشده (</a:t>
            </a:r>
            <a:r>
              <a:rPr lang="en-US" dirty="0">
                <a:solidFill>
                  <a:srgbClr val="000000"/>
                </a:solidFill>
                <a:cs typeface="B Nazanin" panose="00000400000000000000" pitchFamily="2" charset="-78"/>
              </a:rPr>
              <a:t>Null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).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0180" name="Text Box 6"/>
          <p:cNvSpPr txBox="1">
            <a:spLocks noChangeArrowheads="1"/>
          </p:cNvSpPr>
          <p:nvPr/>
        </p:nvSpPr>
        <p:spPr bwMode="auto">
          <a:xfrm>
            <a:off x="2281239" y="3452814"/>
            <a:ext cx="734377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اگر مقدار يك صفت در يك يا بيش از يك نمونه از يك نوع موجوديت، برابر با هيچ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مقادر باشد، آن صفت هيچ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مقدارپذير است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. مانند آدرس </a:t>
            </a:r>
            <a:r>
              <a:rPr lang="en-US" dirty="0" smtClean="0">
                <a:solidFill>
                  <a:srgbClr val="000000"/>
                </a:solidFill>
                <a:cs typeface="B Nazanin" panose="00000400000000000000" pitchFamily="2" charset="-78"/>
              </a:rPr>
              <a:t>email 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 یک فرد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1162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4"/>
          <p:cNvSpPr txBox="1">
            <a:spLocks noChangeArrowheads="1"/>
          </p:cNvSpPr>
          <p:nvPr/>
        </p:nvSpPr>
        <p:spPr bwMode="auto">
          <a:xfrm>
            <a:off x="3792539" y="333376"/>
            <a:ext cx="410368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صفت ذخيره‌شده و مشتق</a:t>
            </a:r>
            <a:endParaRPr lang="en-US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1203" name="Text Box 5"/>
          <p:cNvSpPr txBox="1">
            <a:spLocks noChangeArrowheads="1"/>
          </p:cNvSpPr>
          <p:nvPr/>
        </p:nvSpPr>
        <p:spPr bwMode="auto">
          <a:xfrm>
            <a:off x="2857501" y="1844676"/>
            <a:ext cx="63357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صفت ذخيره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شده صفتي است كه مقاديرش در پايگاه داده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ها ذخيره شده باشد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. مانند نمره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1204" name="Text Box 6"/>
          <p:cNvSpPr txBox="1">
            <a:spLocks noChangeArrowheads="1"/>
          </p:cNvSpPr>
          <p:nvPr/>
        </p:nvSpPr>
        <p:spPr bwMode="auto">
          <a:xfrm>
            <a:off x="2063750" y="3884614"/>
            <a:ext cx="8148638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صفت مشتق، صفتي است كه مقاديرش در پايگاه داده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ها ذخيره نشده باشد، بلكه از روی داده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هاي ذخيره شده قابل محاسبه باشد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. مانند معدل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77167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4"/>
          <p:cNvSpPr txBox="1">
            <a:spLocks noChangeArrowheads="1"/>
          </p:cNvSpPr>
          <p:nvPr/>
        </p:nvSpPr>
        <p:spPr bwMode="auto">
          <a:xfrm>
            <a:off x="5232401" y="401639"/>
            <a:ext cx="1368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ارتباط</a:t>
            </a:r>
            <a:endParaRPr lang="en-US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2227" name="Text Box 5"/>
          <p:cNvSpPr txBox="1">
            <a:spLocks noChangeArrowheads="1"/>
          </p:cNvSpPr>
          <p:nvPr/>
        </p:nvSpPr>
        <p:spPr bwMode="auto">
          <a:xfrm>
            <a:off x="2208214" y="2133601"/>
            <a:ext cx="7272337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تعريف- تعامل بين دو يا بيش از دو نوع موجوديت است و ماهيتا نوعي بستگي بين انواع 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موجوديتهاست</a:t>
            </a:r>
          </a:p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مثال: موجودیت ها:  دانشجو-درس</a:t>
            </a:r>
          </a:p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dirty="0">
                <a:cs typeface="B Nazanin" panose="00000400000000000000" pitchFamily="2" charset="-78"/>
              </a:rPr>
              <a:t>دانشجو،درس را انتخاب می کند.(عمل انتخاب</a:t>
            </a:r>
            <a:r>
              <a:rPr lang="fa-IR" sz="2400" dirty="0" smtClean="0">
                <a:cs typeface="B Nazanin" panose="00000400000000000000" pitchFamily="2" charset="-78"/>
              </a:rPr>
              <a:t>)</a:t>
            </a:r>
          </a:p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dirty="0">
                <a:cs typeface="B Nazanin" panose="00000400000000000000" pitchFamily="2" charset="-78"/>
              </a:rPr>
              <a:t>دانشجو،درس را حذف می کند.(عمل حذف)</a:t>
            </a:r>
            <a:endParaRPr lang="fa-IR" sz="2400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29395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46325" y="758826"/>
            <a:ext cx="7543800" cy="223837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fa-IR" sz="5400" dirty="0">
                <a:cs typeface="B Titr" panose="00000700000000000000" pitchFamily="2" charset="-78"/>
              </a:rPr>
              <a:t>اصول طراحی پایگاه داده</a:t>
            </a:r>
            <a:r>
              <a:rPr lang="fa-IR" dirty="0" smtClean="0">
                <a:cs typeface="B Titr" panose="00000700000000000000" pitchFamily="2" charset="-78"/>
              </a:rPr>
              <a:t/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fa-IR" dirty="0" smtClean="0">
                <a:cs typeface="B Titr" panose="00000700000000000000" pitchFamily="2" charset="-78"/>
              </a:rPr>
              <a:t/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en-US" sz="4000" b="1" dirty="0"/>
              <a:t>An Introduction </a:t>
            </a:r>
            <a:r>
              <a:rPr lang="en-US" sz="4000" b="1"/>
              <a:t>To </a:t>
            </a:r>
            <a:r>
              <a:rPr lang="en-US" sz="4000" b="1" smtClean="0"/>
              <a:t>Database </a:t>
            </a:r>
            <a:r>
              <a:rPr lang="en-US" sz="4000" b="1" dirty="0"/>
              <a:t>system</a:t>
            </a:r>
            <a:endParaRPr lang="en-GB" sz="2400" b="1" dirty="0">
              <a:cs typeface="B Titr" panose="00000700000000000000" pitchFamily="2" charset="-78"/>
            </a:endParaRPr>
          </a:p>
        </p:txBody>
      </p:sp>
      <p:sp>
        <p:nvSpPr>
          <p:cNvPr id="3075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349500" y="3141663"/>
            <a:ext cx="7543800" cy="2457450"/>
          </a:xfrm>
        </p:spPr>
        <p:txBody>
          <a:bodyPr/>
          <a:lstStyle/>
          <a:p>
            <a:pPr algn="ctr" rtl="1">
              <a:defRPr/>
            </a:pPr>
            <a:r>
              <a:rPr lang="fa-IR" sz="1600" b="1" dirty="0">
                <a:cs typeface="B Nazanin" panose="00000400000000000000" pitchFamily="2" charset="-78"/>
              </a:rPr>
              <a:t>مدرس:</a:t>
            </a:r>
            <a:r>
              <a:rPr lang="en-US" sz="1600" b="1" dirty="0">
                <a:cs typeface="B Nazanin" panose="00000400000000000000" pitchFamily="2" charset="-78"/>
              </a:rPr>
              <a:t> </a:t>
            </a:r>
            <a:r>
              <a:rPr lang="fa-IR" sz="1600" b="1" dirty="0">
                <a:cs typeface="B Nazanin" panose="00000400000000000000" pitchFamily="2" charset="-78"/>
              </a:rPr>
              <a:t>محمد</a:t>
            </a:r>
            <a:r>
              <a:rPr lang="en-US" sz="1600" b="1" dirty="0">
                <a:cs typeface="B Nazanin" panose="00000400000000000000" pitchFamily="2" charset="-78"/>
              </a:rPr>
              <a:t> </a:t>
            </a:r>
            <a:r>
              <a:rPr lang="fa-IR" sz="1600" b="1" dirty="0">
                <a:cs typeface="B Nazanin" panose="00000400000000000000" pitchFamily="2" charset="-78"/>
              </a:rPr>
              <a:t>شرف فراهانی</a:t>
            </a:r>
          </a:p>
          <a:p>
            <a:pPr algn="ctr" rtl="1">
              <a:defRPr/>
            </a:pPr>
            <a:r>
              <a:rPr lang="fa-IR" sz="1600" b="1" dirty="0">
                <a:cs typeface="B Nazanin" panose="00000400000000000000" pitchFamily="2" charset="-78"/>
              </a:rPr>
              <a:t>کارشناس ارشد-مهندسی کامپیوتر(نرم افزار)-دانشگاه فردوسی مشهد</a:t>
            </a:r>
          </a:p>
          <a:p>
            <a:pPr rtl="1">
              <a:defRPr/>
            </a:pPr>
            <a:endParaRPr lang="fa-IR" sz="1600" b="1" dirty="0">
              <a:cs typeface="B Nazanin" panose="00000400000000000000" pitchFamily="2" charset="-78"/>
            </a:endParaRPr>
          </a:p>
          <a:p>
            <a:pPr algn="ctr">
              <a:defRPr/>
            </a:pPr>
            <a:r>
              <a:rPr lang="en-US" dirty="0" smtClean="0">
                <a:hlinkClick r:id="rId3"/>
              </a:rPr>
              <a:t>MSHF2009@gmail.com</a:t>
            </a:r>
            <a:endParaRPr lang="en-US" dirty="0" smtClean="0"/>
          </a:p>
          <a:p>
            <a:pPr algn="ctr" eaLnBrk="1" hangingPunct="1">
              <a:defRPr/>
            </a:pPr>
            <a:endParaRPr lang="en-US" sz="1800" dirty="0">
              <a:cs typeface="B Nazanin" panose="00000400000000000000" pitchFamily="2" charset="-78"/>
            </a:endParaRPr>
          </a:p>
          <a:p>
            <a:pPr algn="ctr" eaLnBrk="1" hangingPunct="1">
              <a:defRPr/>
            </a:pPr>
            <a:endParaRPr lang="en-US" sz="1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114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4"/>
          <p:cNvSpPr txBox="1">
            <a:spLocks noChangeArrowheads="1"/>
          </p:cNvSpPr>
          <p:nvPr/>
        </p:nvSpPr>
        <p:spPr bwMode="auto">
          <a:xfrm>
            <a:off x="3503613" y="350839"/>
            <a:ext cx="4392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خصوصيات نوع ارتباط</a:t>
            </a:r>
            <a:endParaRPr lang="en-US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69264" y="1275102"/>
            <a:ext cx="8126819" cy="660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0"/>
              </a:spcAft>
            </a:pPr>
            <a:r>
              <a:rPr lang="fa-IR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◄ نکـات مهم مربوط به رابطه :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  <a:tabLst>
                <a:tab pos="457200" algn="l"/>
              </a:tabLst>
            </a:pP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هر نوع ارتباط یک نام دارد 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  <a:tabLst>
                <a:tab pos="457200" algn="l"/>
              </a:tabLst>
            </a:pP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هر نوع ارتباط یک معنا دارد 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  <a:tabLst>
                <a:tab pos="457200" algn="l"/>
              </a:tabLst>
            </a:pP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شرکت کنندگانی دارد . (تعداد موجودیت های دخیل)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  <a:tabLst>
                <a:tab pos="457200" algn="l"/>
              </a:tabLst>
            </a:pP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مشارکت نوع موجودیت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</a:rPr>
              <a:t>E</a:t>
            </a: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در ارتباط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</a:rPr>
              <a:t>R</a:t>
            </a: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، ممکن است: </a:t>
            </a:r>
            <a:r>
              <a:rPr lang="fa-IR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الزامی (کامل) یا غیرالزامی (ناقص)</a:t>
            </a:r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</a:rPr>
              <a:t> باشد </a:t>
            </a:r>
            <a:r>
              <a:rPr lang="fa-IR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r" rtl="1">
              <a:lnSpc>
                <a:spcPct val="150000"/>
              </a:lnSpc>
              <a:buSzPts val="1400"/>
              <a:tabLst>
                <a:tab pos="457200" algn="l"/>
              </a:tabLst>
            </a:pPr>
            <a:r>
              <a:rPr lang="fa-IR" dirty="0" smtClean="0"/>
              <a:t>5- ارتباط </a:t>
            </a:r>
            <a:r>
              <a:rPr lang="fa-IR" u="sng" dirty="0"/>
              <a:t>می تواند</a:t>
            </a:r>
            <a:r>
              <a:rPr lang="fa-IR" dirty="0"/>
              <a:t> صفت یا صفاتی داشته باشد . زیرا هر نمونه ارتباط یک واقعیت از محیط است و ممکن است ما بخواهیم در موردش اطلاعات بیشتری داشته باشیم </a:t>
            </a:r>
            <a:r>
              <a:rPr lang="fa-IR" dirty="0" smtClean="0"/>
              <a:t>.</a:t>
            </a:r>
          </a:p>
          <a:p>
            <a:pPr lvl="0" algn="r" rtl="1">
              <a:lnSpc>
                <a:spcPct val="150000"/>
              </a:lnSpc>
              <a:buSzPts val="1400"/>
              <a:tabLst>
                <a:tab pos="457200" algn="l"/>
              </a:tabLst>
            </a:pPr>
            <a:r>
              <a:rPr lang="fa-IR" dirty="0" smtClean="0"/>
              <a:t>6-</a:t>
            </a:r>
            <a:r>
              <a:rPr lang="fa-IR" dirty="0"/>
              <a:t>هر نوع ارتباطی </a:t>
            </a:r>
            <a:r>
              <a:rPr lang="fa-IR" b="1" u="sng" dirty="0"/>
              <a:t>یک چندی</a:t>
            </a:r>
            <a:r>
              <a:rPr lang="fa-IR" dirty="0"/>
              <a:t> یا </a:t>
            </a:r>
            <a:r>
              <a:rPr lang="fa-IR" b="1" u="sng" dirty="0"/>
              <a:t>کاردینالیتی</a:t>
            </a:r>
            <a:r>
              <a:rPr lang="fa-IR" dirty="0"/>
              <a:t> دارد .</a:t>
            </a:r>
            <a:endParaRPr lang="en-US" dirty="0"/>
          </a:p>
          <a:p>
            <a:pPr algn="r" rtl="1">
              <a:lnSpc>
                <a:spcPct val="150000"/>
              </a:lnSpc>
              <a:buSzPts val="1400"/>
              <a:tabLst>
                <a:tab pos="457200" algn="l"/>
              </a:tabLst>
            </a:pPr>
            <a:r>
              <a:rPr lang="fa-IR" dirty="0" smtClean="0"/>
              <a:t>7-وقتی </a:t>
            </a:r>
            <a:r>
              <a:rPr lang="fa-IR" u="sng" dirty="0"/>
              <a:t>همه</a:t>
            </a:r>
            <a:r>
              <a:rPr lang="fa-IR" dirty="0"/>
              <a:t> نمونه موجودیت ها در ارتباط شرکت داشته باشند </a:t>
            </a:r>
            <a:r>
              <a:rPr lang="fa-IR" u="sng" dirty="0"/>
              <a:t>الزامی</a:t>
            </a:r>
            <a:r>
              <a:rPr lang="fa-IR" dirty="0"/>
              <a:t> گویند و در غیر اینصورت </a:t>
            </a:r>
            <a:r>
              <a:rPr lang="fa-IR" u="sng" dirty="0"/>
              <a:t>غیرالزامی</a:t>
            </a:r>
            <a:r>
              <a:rPr lang="fa-IR" dirty="0"/>
              <a:t> </a:t>
            </a:r>
            <a:endParaRPr lang="fa-IR" dirty="0" smtClean="0"/>
          </a:p>
          <a:p>
            <a:pPr algn="r" rtl="1">
              <a:lnSpc>
                <a:spcPct val="150000"/>
              </a:lnSpc>
              <a:buSzPts val="1400"/>
              <a:tabLst>
                <a:tab pos="457200" algn="l"/>
              </a:tabLst>
            </a:pPr>
            <a:endParaRPr lang="en-US" dirty="0"/>
          </a:p>
          <a:p>
            <a:pPr lvl="0" algn="r" rtl="1">
              <a:lnSpc>
                <a:spcPct val="150000"/>
              </a:lnSpc>
              <a:spcAft>
                <a:spcPts val="0"/>
              </a:spcAft>
              <a:buSzPts val="1400"/>
              <a:tabLst>
                <a:tab pos="457200" algn="l"/>
              </a:tabLst>
            </a:pPr>
            <a:endParaRPr lang="fa-IR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r" rtl="1"/>
            <a:endParaRPr lang="fa-I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  <a:tabLst>
                <a:tab pos="457200" algn="l"/>
              </a:tabLst>
            </a:pPr>
            <a:endParaRPr lang="fa-IR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  <a:tabLst>
                <a:tab pos="457200" algn="l"/>
              </a:tabLst>
            </a:pPr>
            <a:endParaRPr lang="fa-I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  <a:tabLst>
                <a:tab pos="457200" algn="l"/>
              </a:tabLst>
            </a:pPr>
            <a:endParaRPr lang="fa-IR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  <a:tabLst>
                <a:tab pos="457200" algn="l"/>
              </a:tabLst>
            </a:pP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474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4"/>
          <p:cNvSpPr txBox="1">
            <a:spLocks noChangeArrowheads="1"/>
          </p:cNvSpPr>
          <p:nvPr/>
        </p:nvSpPr>
        <p:spPr bwMode="auto">
          <a:xfrm>
            <a:off x="4511675" y="423864"/>
            <a:ext cx="28082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نمودار </a:t>
            </a:r>
            <a:r>
              <a:rPr lang="en-US" b="1" dirty="0">
                <a:solidFill>
                  <a:srgbClr val="000000"/>
                </a:solidFill>
                <a:cs typeface="B Nazanin" panose="00000400000000000000" pitchFamily="2" charset="-78"/>
              </a:rPr>
              <a:t>ER</a:t>
            </a:r>
          </a:p>
        </p:txBody>
      </p:sp>
      <p:sp>
        <p:nvSpPr>
          <p:cNvPr id="54275" name="Text Box 5"/>
          <p:cNvSpPr txBox="1">
            <a:spLocks noChangeArrowheads="1"/>
          </p:cNvSpPr>
          <p:nvPr/>
        </p:nvSpPr>
        <p:spPr bwMode="auto">
          <a:xfrm>
            <a:off x="1919288" y="2205039"/>
            <a:ext cx="820896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نموداري است كه سه مفهوم اساسي مدل </a:t>
            </a:r>
            <a:r>
              <a:rPr lang="en-US" dirty="0">
                <a:solidFill>
                  <a:srgbClr val="000000"/>
                </a:solidFill>
                <a:cs typeface="B Nazanin" panose="00000400000000000000" pitchFamily="2" charset="-78"/>
              </a:rPr>
              <a:t>ER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، يعني نوع موجوديت، صفت و ارتباط نمايش داده مي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شوند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62840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4"/>
          <p:cNvSpPr txBox="1">
            <a:spLocks noChangeArrowheads="1"/>
          </p:cNvSpPr>
          <p:nvPr/>
        </p:nvSpPr>
        <p:spPr bwMode="auto">
          <a:xfrm>
            <a:off x="3287713" y="401639"/>
            <a:ext cx="48958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نمادهاي رسم نمودار </a:t>
            </a:r>
            <a:r>
              <a:rPr lang="en-US" dirty="0">
                <a:solidFill>
                  <a:srgbClr val="000000"/>
                </a:solidFill>
                <a:cs typeface="B Nazanin" panose="00000400000000000000" pitchFamily="2" charset="-78"/>
              </a:rPr>
              <a:t>ER</a:t>
            </a:r>
          </a:p>
        </p:txBody>
      </p:sp>
      <p:sp>
        <p:nvSpPr>
          <p:cNvPr id="55299" name="Rectangle 5"/>
          <p:cNvSpPr>
            <a:spLocks noChangeArrowheads="1"/>
          </p:cNvSpPr>
          <p:nvPr/>
        </p:nvSpPr>
        <p:spPr bwMode="auto">
          <a:xfrm>
            <a:off x="3648076" y="1484314"/>
            <a:ext cx="2087563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00" name="Rectangle 6"/>
          <p:cNvSpPr>
            <a:spLocks noChangeArrowheads="1"/>
          </p:cNvSpPr>
          <p:nvPr/>
        </p:nvSpPr>
        <p:spPr bwMode="auto">
          <a:xfrm>
            <a:off x="3719514" y="2205039"/>
            <a:ext cx="20161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01" name="Rectangle 7"/>
          <p:cNvSpPr>
            <a:spLocks noChangeArrowheads="1"/>
          </p:cNvSpPr>
          <p:nvPr/>
        </p:nvSpPr>
        <p:spPr bwMode="auto">
          <a:xfrm>
            <a:off x="3790951" y="2278063"/>
            <a:ext cx="1871663" cy="361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02" name="AutoShape 8"/>
          <p:cNvSpPr>
            <a:spLocks noChangeArrowheads="1"/>
          </p:cNvSpPr>
          <p:nvPr/>
        </p:nvSpPr>
        <p:spPr bwMode="auto">
          <a:xfrm>
            <a:off x="3792538" y="2924175"/>
            <a:ext cx="1655762" cy="719138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03" name="AutoShape 9"/>
          <p:cNvSpPr>
            <a:spLocks noChangeArrowheads="1"/>
          </p:cNvSpPr>
          <p:nvPr/>
        </p:nvSpPr>
        <p:spPr bwMode="auto">
          <a:xfrm>
            <a:off x="3719513" y="4075113"/>
            <a:ext cx="1655762" cy="646112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04" name="AutoShape 10"/>
          <p:cNvSpPr>
            <a:spLocks noChangeArrowheads="1"/>
          </p:cNvSpPr>
          <p:nvPr/>
        </p:nvSpPr>
        <p:spPr bwMode="auto">
          <a:xfrm>
            <a:off x="3935413" y="4148139"/>
            <a:ext cx="1223962" cy="503237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05" name="Rectangle 11"/>
          <p:cNvSpPr>
            <a:spLocks noChangeArrowheads="1"/>
          </p:cNvSpPr>
          <p:nvPr/>
        </p:nvSpPr>
        <p:spPr bwMode="auto">
          <a:xfrm>
            <a:off x="2209801" y="5013326"/>
            <a:ext cx="165417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06" name="AutoShape 12"/>
          <p:cNvSpPr>
            <a:spLocks noChangeArrowheads="1"/>
          </p:cNvSpPr>
          <p:nvPr/>
        </p:nvSpPr>
        <p:spPr bwMode="auto">
          <a:xfrm>
            <a:off x="4656138" y="4868864"/>
            <a:ext cx="1655762" cy="719137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07" name="Line 13"/>
          <p:cNvSpPr>
            <a:spLocks noChangeShapeType="1"/>
          </p:cNvSpPr>
          <p:nvPr/>
        </p:nvSpPr>
        <p:spPr bwMode="auto">
          <a:xfrm flipH="1" flipV="1">
            <a:off x="3863976" y="5229225"/>
            <a:ext cx="7905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5308" name="Text Box 14"/>
          <p:cNvSpPr txBox="1">
            <a:spLocks noChangeArrowheads="1"/>
          </p:cNvSpPr>
          <p:nvPr/>
        </p:nvSpPr>
        <p:spPr bwMode="auto">
          <a:xfrm>
            <a:off x="7391400" y="1531938"/>
            <a:ext cx="2305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نوع موجوديت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09" name="Text Box 15"/>
          <p:cNvSpPr txBox="1">
            <a:spLocks noChangeArrowheads="1"/>
          </p:cNvSpPr>
          <p:nvPr/>
        </p:nvSpPr>
        <p:spPr bwMode="auto">
          <a:xfrm>
            <a:off x="6815138" y="2270125"/>
            <a:ext cx="2952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نوع موجوديت ضعيف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10" name="Text Box 16"/>
          <p:cNvSpPr txBox="1">
            <a:spLocks noChangeArrowheads="1"/>
          </p:cNvSpPr>
          <p:nvPr/>
        </p:nvSpPr>
        <p:spPr bwMode="auto">
          <a:xfrm>
            <a:off x="8401051" y="3133725"/>
            <a:ext cx="1368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نوع ارتباط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11" name="Text Box 17"/>
          <p:cNvSpPr txBox="1">
            <a:spLocks noChangeArrowheads="1"/>
          </p:cNvSpPr>
          <p:nvPr/>
        </p:nvSpPr>
        <p:spPr bwMode="auto">
          <a:xfrm>
            <a:off x="6600825" y="4076700"/>
            <a:ext cx="32400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نوع ارتباط با موجوديت ضعيف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5312" name="Text Box 18"/>
          <p:cNvSpPr txBox="1">
            <a:spLocks noChangeArrowheads="1"/>
          </p:cNvSpPr>
          <p:nvPr/>
        </p:nvSpPr>
        <p:spPr bwMode="auto">
          <a:xfrm>
            <a:off x="5880101" y="5086350"/>
            <a:ext cx="4176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مشاركت نوع موجوديت در نوع ارتباط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2438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ChangeArrowheads="1"/>
          </p:cNvSpPr>
          <p:nvPr/>
        </p:nvSpPr>
        <p:spPr bwMode="auto">
          <a:xfrm>
            <a:off x="2063751" y="1557339"/>
            <a:ext cx="18002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23" name="AutoShape 5"/>
          <p:cNvSpPr>
            <a:spLocks noChangeArrowheads="1"/>
          </p:cNvSpPr>
          <p:nvPr/>
        </p:nvSpPr>
        <p:spPr bwMode="auto">
          <a:xfrm>
            <a:off x="5268119" y="1465264"/>
            <a:ext cx="1655763" cy="719138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24" name="Line 6"/>
          <p:cNvSpPr>
            <a:spLocks noChangeShapeType="1"/>
          </p:cNvSpPr>
          <p:nvPr/>
        </p:nvSpPr>
        <p:spPr bwMode="auto">
          <a:xfrm flipH="1">
            <a:off x="3863976" y="1773238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25" name="Line 8"/>
          <p:cNvSpPr>
            <a:spLocks noChangeShapeType="1"/>
          </p:cNvSpPr>
          <p:nvPr/>
        </p:nvSpPr>
        <p:spPr bwMode="auto">
          <a:xfrm flipH="1">
            <a:off x="3863975" y="185530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26" name="Oval 9"/>
          <p:cNvSpPr>
            <a:spLocks noChangeArrowheads="1"/>
          </p:cNvSpPr>
          <p:nvPr/>
        </p:nvSpPr>
        <p:spPr bwMode="auto">
          <a:xfrm>
            <a:off x="4440238" y="2274889"/>
            <a:ext cx="1295400" cy="5048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27" name="Oval 10"/>
          <p:cNvSpPr>
            <a:spLocks noChangeArrowheads="1"/>
          </p:cNvSpPr>
          <p:nvPr/>
        </p:nvSpPr>
        <p:spPr bwMode="auto">
          <a:xfrm>
            <a:off x="4440238" y="3140076"/>
            <a:ext cx="1439862" cy="50641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28" name="Oval 11"/>
          <p:cNvSpPr>
            <a:spLocks noChangeArrowheads="1"/>
          </p:cNvSpPr>
          <p:nvPr/>
        </p:nvSpPr>
        <p:spPr bwMode="auto">
          <a:xfrm>
            <a:off x="4511676" y="3932239"/>
            <a:ext cx="1368425" cy="5048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29" name="Oval 12"/>
          <p:cNvSpPr>
            <a:spLocks noChangeArrowheads="1"/>
          </p:cNvSpPr>
          <p:nvPr/>
        </p:nvSpPr>
        <p:spPr bwMode="auto">
          <a:xfrm>
            <a:off x="4511675" y="4724401"/>
            <a:ext cx="1296988" cy="5048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30" name="Oval 13"/>
          <p:cNvSpPr>
            <a:spLocks noChangeArrowheads="1"/>
          </p:cNvSpPr>
          <p:nvPr/>
        </p:nvSpPr>
        <p:spPr bwMode="auto">
          <a:xfrm>
            <a:off x="3216275" y="4724401"/>
            <a:ext cx="1295400" cy="5048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31" name="Oval 14"/>
          <p:cNvSpPr>
            <a:spLocks noChangeArrowheads="1"/>
          </p:cNvSpPr>
          <p:nvPr/>
        </p:nvSpPr>
        <p:spPr bwMode="auto">
          <a:xfrm>
            <a:off x="4510089" y="5588000"/>
            <a:ext cx="1368425" cy="5778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32" name="Oval 15"/>
          <p:cNvSpPr>
            <a:spLocks noChangeArrowheads="1"/>
          </p:cNvSpPr>
          <p:nvPr/>
        </p:nvSpPr>
        <p:spPr bwMode="auto">
          <a:xfrm>
            <a:off x="4654550" y="5661025"/>
            <a:ext cx="1079500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33" name="Text Box 16"/>
          <p:cNvSpPr txBox="1">
            <a:spLocks noChangeArrowheads="1"/>
          </p:cNvSpPr>
          <p:nvPr/>
        </p:nvSpPr>
        <p:spPr bwMode="auto">
          <a:xfrm>
            <a:off x="7104064" y="1601788"/>
            <a:ext cx="2160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مشاركت الزامي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34" name="Text Box 17"/>
          <p:cNvSpPr txBox="1">
            <a:spLocks noChangeArrowheads="1"/>
          </p:cNvSpPr>
          <p:nvPr/>
        </p:nvSpPr>
        <p:spPr bwMode="auto">
          <a:xfrm>
            <a:off x="7824789" y="2341563"/>
            <a:ext cx="1368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صفت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35" name="Text Box 18"/>
          <p:cNvSpPr txBox="1">
            <a:spLocks noChangeArrowheads="1"/>
          </p:cNvSpPr>
          <p:nvPr/>
        </p:nvSpPr>
        <p:spPr bwMode="auto">
          <a:xfrm>
            <a:off x="7319964" y="3140075"/>
            <a:ext cx="1944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صفت شناسه اول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36" name="Text Box 19"/>
          <p:cNvSpPr txBox="1">
            <a:spLocks noChangeArrowheads="1"/>
          </p:cNvSpPr>
          <p:nvPr/>
        </p:nvSpPr>
        <p:spPr bwMode="auto">
          <a:xfrm>
            <a:off x="7391400" y="4148138"/>
            <a:ext cx="1873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صفت شناسه دوم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37" name="Text Box 20"/>
          <p:cNvSpPr txBox="1">
            <a:spLocks noChangeArrowheads="1"/>
          </p:cNvSpPr>
          <p:nvPr/>
        </p:nvSpPr>
        <p:spPr bwMode="auto">
          <a:xfrm>
            <a:off x="6096001" y="4914900"/>
            <a:ext cx="3167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صفت شناسه مركب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38" name="Text Box 21"/>
          <p:cNvSpPr txBox="1">
            <a:spLocks noChangeArrowheads="1"/>
          </p:cNvSpPr>
          <p:nvPr/>
        </p:nvSpPr>
        <p:spPr bwMode="auto">
          <a:xfrm>
            <a:off x="6456364" y="5659438"/>
            <a:ext cx="2808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صفت چندمقداري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6339" name="Line 22"/>
          <p:cNvSpPr>
            <a:spLocks noChangeShapeType="1"/>
          </p:cNvSpPr>
          <p:nvPr/>
        </p:nvSpPr>
        <p:spPr bwMode="auto">
          <a:xfrm flipH="1">
            <a:off x="4799013" y="3571875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40" name="Line 23"/>
          <p:cNvSpPr>
            <a:spLocks noChangeShapeType="1"/>
          </p:cNvSpPr>
          <p:nvPr/>
        </p:nvSpPr>
        <p:spPr bwMode="auto">
          <a:xfrm flipH="1">
            <a:off x="4800601" y="4219575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41" name="Line 24"/>
          <p:cNvSpPr>
            <a:spLocks noChangeShapeType="1"/>
          </p:cNvSpPr>
          <p:nvPr/>
        </p:nvSpPr>
        <p:spPr bwMode="auto">
          <a:xfrm flipH="1">
            <a:off x="4800601" y="4292600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42" name="Line 25"/>
          <p:cNvSpPr>
            <a:spLocks noChangeShapeType="1"/>
          </p:cNvSpPr>
          <p:nvPr/>
        </p:nvSpPr>
        <p:spPr bwMode="auto">
          <a:xfrm flipH="1">
            <a:off x="3000376" y="2492375"/>
            <a:ext cx="143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43" name="Line 26"/>
          <p:cNvSpPr>
            <a:spLocks noChangeShapeType="1"/>
          </p:cNvSpPr>
          <p:nvPr/>
        </p:nvSpPr>
        <p:spPr bwMode="auto">
          <a:xfrm flipH="1">
            <a:off x="3071814" y="3355975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44" name="Line 27"/>
          <p:cNvSpPr>
            <a:spLocks noChangeShapeType="1"/>
          </p:cNvSpPr>
          <p:nvPr/>
        </p:nvSpPr>
        <p:spPr bwMode="auto">
          <a:xfrm flipH="1">
            <a:off x="3000375" y="4148138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45" name="Line 28"/>
          <p:cNvSpPr>
            <a:spLocks noChangeShapeType="1"/>
          </p:cNvSpPr>
          <p:nvPr/>
        </p:nvSpPr>
        <p:spPr bwMode="auto">
          <a:xfrm flipH="1">
            <a:off x="2136775" y="4940300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46" name="Line 29"/>
          <p:cNvSpPr>
            <a:spLocks noChangeShapeType="1"/>
          </p:cNvSpPr>
          <p:nvPr/>
        </p:nvSpPr>
        <p:spPr bwMode="auto">
          <a:xfrm flipH="1">
            <a:off x="2927350" y="5229225"/>
            <a:ext cx="32400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47" name="Line 30"/>
          <p:cNvSpPr>
            <a:spLocks noChangeShapeType="1"/>
          </p:cNvSpPr>
          <p:nvPr/>
        </p:nvSpPr>
        <p:spPr bwMode="auto">
          <a:xfrm flipH="1">
            <a:off x="3503613" y="5084763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48" name="Line 31"/>
          <p:cNvSpPr>
            <a:spLocks noChangeShapeType="1"/>
          </p:cNvSpPr>
          <p:nvPr/>
        </p:nvSpPr>
        <p:spPr bwMode="auto">
          <a:xfrm flipH="1">
            <a:off x="4727576" y="508476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49" name="Line 32"/>
          <p:cNvSpPr>
            <a:spLocks noChangeShapeType="1"/>
          </p:cNvSpPr>
          <p:nvPr/>
        </p:nvSpPr>
        <p:spPr bwMode="auto">
          <a:xfrm flipH="1">
            <a:off x="2855913" y="5876925"/>
            <a:ext cx="1655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6350" name="Text Box 33"/>
          <p:cNvSpPr txBox="1">
            <a:spLocks noChangeArrowheads="1"/>
          </p:cNvSpPr>
          <p:nvPr/>
        </p:nvSpPr>
        <p:spPr bwMode="auto">
          <a:xfrm>
            <a:off x="3430589" y="333376"/>
            <a:ext cx="46815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نمادهاي رسم نمودار </a:t>
            </a:r>
            <a:r>
              <a:rPr lang="en-US" dirty="0">
                <a:solidFill>
                  <a:srgbClr val="000000"/>
                </a:solidFill>
                <a:cs typeface="B Nazanin" panose="00000400000000000000" pitchFamily="2" charset="-78"/>
              </a:rPr>
              <a:t>ER</a:t>
            </a:r>
          </a:p>
        </p:txBody>
      </p:sp>
    </p:spTree>
    <p:extLst>
      <p:ext uri="{BB962C8B-B14F-4D97-AF65-F5344CB8AC3E}">
        <p14:creationId xmlns:p14="http://schemas.microsoft.com/office/powerpoint/2010/main" val="38982079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Oval 4"/>
          <p:cNvSpPr>
            <a:spLocks noChangeArrowheads="1"/>
          </p:cNvSpPr>
          <p:nvPr/>
        </p:nvSpPr>
        <p:spPr bwMode="auto">
          <a:xfrm>
            <a:off x="3752850" y="2205039"/>
            <a:ext cx="1657350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7347" name="Oval 5"/>
          <p:cNvSpPr>
            <a:spLocks noChangeArrowheads="1"/>
          </p:cNvSpPr>
          <p:nvPr/>
        </p:nvSpPr>
        <p:spPr bwMode="auto">
          <a:xfrm>
            <a:off x="3536950" y="1700213"/>
            <a:ext cx="649288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7348" name="Oval 6"/>
          <p:cNvSpPr>
            <a:spLocks noChangeArrowheads="1"/>
          </p:cNvSpPr>
          <p:nvPr/>
        </p:nvSpPr>
        <p:spPr bwMode="auto">
          <a:xfrm>
            <a:off x="4400550" y="1484313"/>
            <a:ext cx="649288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7349" name="Oval 7"/>
          <p:cNvSpPr>
            <a:spLocks noChangeArrowheads="1"/>
          </p:cNvSpPr>
          <p:nvPr/>
        </p:nvSpPr>
        <p:spPr bwMode="auto">
          <a:xfrm>
            <a:off x="5192713" y="1771651"/>
            <a:ext cx="576262" cy="21431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7350" name="Oval 8"/>
          <p:cNvSpPr>
            <a:spLocks noChangeArrowheads="1"/>
          </p:cNvSpPr>
          <p:nvPr/>
        </p:nvSpPr>
        <p:spPr bwMode="auto">
          <a:xfrm>
            <a:off x="3824288" y="3041650"/>
            <a:ext cx="1657350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7351" name="Rectangle 9"/>
          <p:cNvSpPr>
            <a:spLocks noChangeArrowheads="1"/>
          </p:cNvSpPr>
          <p:nvPr/>
        </p:nvSpPr>
        <p:spPr bwMode="auto">
          <a:xfrm>
            <a:off x="2024064" y="4121150"/>
            <a:ext cx="1368425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E1</a:t>
            </a:r>
          </a:p>
        </p:txBody>
      </p:sp>
      <p:sp>
        <p:nvSpPr>
          <p:cNvPr id="57352" name="AutoShape 10"/>
          <p:cNvSpPr>
            <a:spLocks noChangeArrowheads="1"/>
          </p:cNvSpPr>
          <p:nvPr/>
        </p:nvSpPr>
        <p:spPr bwMode="auto">
          <a:xfrm>
            <a:off x="4113214" y="3976689"/>
            <a:ext cx="1296987" cy="574675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R</a:t>
            </a:r>
          </a:p>
        </p:txBody>
      </p:sp>
      <p:sp>
        <p:nvSpPr>
          <p:cNvPr id="57353" name="Line 11"/>
          <p:cNvSpPr>
            <a:spLocks noChangeShapeType="1"/>
          </p:cNvSpPr>
          <p:nvPr/>
        </p:nvSpPr>
        <p:spPr bwMode="auto">
          <a:xfrm flipH="1">
            <a:off x="3392489" y="4265613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7354" name="Rectangle 12"/>
          <p:cNvSpPr>
            <a:spLocks noChangeArrowheads="1"/>
          </p:cNvSpPr>
          <p:nvPr/>
        </p:nvSpPr>
        <p:spPr bwMode="auto">
          <a:xfrm>
            <a:off x="5840414" y="4121150"/>
            <a:ext cx="13684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E2</a:t>
            </a:r>
          </a:p>
        </p:txBody>
      </p:sp>
      <p:sp>
        <p:nvSpPr>
          <p:cNvPr id="57357" name="Line 15"/>
          <p:cNvSpPr>
            <a:spLocks noChangeShapeType="1"/>
          </p:cNvSpPr>
          <p:nvPr/>
        </p:nvSpPr>
        <p:spPr bwMode="auto">
          <a:xfrm>
            <a:off x="3895726" y="1916113"/>
            <a:ext cx="288925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7358" name="Line 16"/>
          <p:cNvSpPr>
            <a:spLocks noChangeShapeType="1"/>
          </p:cNvSpPr>
          <p:nvPr/>
        </p:nvSpPr>
        <p:spPr bwMode="auto">
          <a:xfrm>
            <a:off x="4687888" y="1700214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7359" name="Line 17"/>
          <p:cNvSpPr>
            <a:spLocks noChangeShapeType="1"/>
          </p:cNvSpPr>
          <p:nvPr/>
        </p:nvSpPr>
        <p:spPr bwMode="auto">
          <a:xfrm flipH="1">
            <a:off x="5048251" y="1989139"/>
            <a:ext cx="360363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7360" name="Line 18"/>
          <p:cNvSpPr>
            <a:spLocks noChangeShapeType="1"/>
          </p:cNvSpPr>
          <p:nvPr/>
        </p:nvSpPr>
        <p:spPr bwMode="auto">
          <a:xfrm flipH="1">
            <a:off x="2384426" y="2563813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7362" name="Line 21"/>
          <p:cNvSpPr>
            <a:spLocks noChangeShapeType="1"/>
          </p:cNvSpPr>
          <p:nvPr/>
        </p:nvSpPr>
        <p:spPr bwMode="auto">
          <a:xfrm flipH="1">
            <a:off x="5408614" y="4265613"/>
            <a:ext cx="433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7363" name="Line 22"/>
          <p:cNvSpPr>
            <a:spLocks noChangeShapeType="1"/>
          </p:cNvSpPr>
          <p:nvPr/>
        </p:nvSpPr>
        <p:spPr bwMode="auto">
          <a:xfrm flipH="1">
            <a:off x="2744788" y="3400425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7365" name="Text Box 25"/>
          <p:cNvSpPr txBox="1">
            <a:spLocks noChangeArrowheads="1"/>
          </p:cNvSpPr>
          <p:nvPr/>
        </p:nvSpPr>
        <p:spPr bwMode="auto">
          <a:xfrm>
            <a:off x="7956672" y="2216151"/>
            <a:ext cx="1431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صفت مركب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7366" name="Text Box 26"/>
          <p:cNvSpPr txBox="1">
            <a:spLocks noChangeArrowheads="1"/>
          </p:cNvSpPr>
          <p:nvPr/>
        </p:nvSpPr>
        <p:spPr bwMode="auto">
          <a:xfrm>
            <a:off x="7940442" y="3124201"/>
            <a:ext cx="1468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صفت مشتق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7367" name="Text Box 27"/>
          <p:cNvSpPr txBox="1">
            <a:spLocks noChangeArrowheads="1"/>
          </p:cNvSpPr>
          <p:nvPr/>
        </p:nvSpPr>
        <p:spPr bwMode="auto">
          <a:xfrm>
            <a:off x="7814191" y="3989388"/>
            <a:ext cx="15552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چندي ارتباط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7369" name="Text Box 29"/>
          <p:cNvSpPr txBox="1">
            <a:spLocks noChangeArrowheads="1"/>
          </p:cNvSpPr>
          <p:nvPr/>
        </p:nvSpPr>
        <p:spPr bwMode="auto">
          <a:xfrm>
            <a:off x="3608388" y="397668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57370" name="Text Box 30"/>
          <p:cNvSpPr txBox="1">
            <a:spLocks noChangeArrowheads="1"/>
          </p:cNvSpPr>
          <p:nvPr/>
        </p:nvSpPr>
        <p:spPr bwMode="auto">
          <a:xfrm>
            <a:off x="5408613" y="426561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57371" name="Text Box 31"/>
          <p:cNvSpPr txBox="1">
            <a:spLocks noChangeArrowheads="1"/>
          </p:cNvSpPr>
          <p:nvPr/>
        </p:nvSpPr>
        <p:spPr bwMode="auto">
          <a:xfrm>
            <a:off x="5408613" y="3905251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57372" name="Text Box 32"/>
          <p:cNvSpPr txBox="1">
            <a:spLocks noChangeArrowheads="1"/>
          </p:cNvSpPr>
          <p:nvPr/>
        </p:nvSpPr>
        <p:spPr bwMode="auto">
          <a:xfrm>
            <a:off x="3608388" y="4625976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57373" name="Text Box 33"/>
          <p:cNvSpPr txBox="1">
            <a:spLocks noChangeArrowheads="1"/>
          </p:cNvSpPr>
          <p:nvPr/>
        </p:nvSpPr>
        <p:spPr bwMode="auto">
          <a:xfrm>
            <a:off x="3608388" y="4330701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57374" name="Text Box 34"/>
          <p:cNvSpPr txBox="1">
            <a:spLocks noChangeArrowheads="1"/>
          </p:cNvSpPr>
          <p:nvPr/>
        </p:nvSpPr>
        <p:spPr bwMode="auto">
          <a:xfrm>
            <a:off x="5394325" y="4625976"/>
            <a:ext cx="374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M</a:t>
            </a:r>
          </a:p>
        </p:txBody>
      </p:sp>
      <p:sp>
        <p:nvSpPr>
          <p:cNvPr id="57375" name="Text Box 35"/>
          <p:cNvSpPr txBox="1">
            <a:spLocks noChangeArrowheads="1"/>
          </p:cNvSpPr>
          <p:nvPr/>
        </p:nvSpPr>
        <p:spPr bwMode="auto">
          <a:xfrm>
            <a:off x="7265915" y="4033838"/>
            <a:ext cx="79541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rgbClr val="000000"/>
                </a:solidFill>
                <a:cs typeface="B Nazanin" panose="00000400000000000000" pitchFamily="2" charset="-78"/>
              </a:rPr>
              <a:t> به </a:t>
            </a:r>
            <a:r>
              <a:rPr lang="en-US" sz="1800" b="1" dirty="0">
                <a:solidFill>
                  <a:srgbClr val="000000"/>
                </a:solidFill>
                <a:cs typeface="B Nazanin" panose="00000400000000000000" pitchFamily="2" charset="-78"/>
              </a:rPr>
              <a:t>N</a:t>
            </a: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rgbClr val="000000"/>
                </a:solidFill>
                <a:cs typeface="B Nazanin" panose="00000400000000000000" pitchFamily="2" charset="-78"/>
              </a:rPr>
              <a:t> به </a:t>
            </a:r>
            <a:r>
              <a:rPr lang="en-US" sz="1800" b="1" dirty="0">
                <a:solidFill>
                  <a:srgbClr val="000000"/>
                </a:solidFill>
                <a:cs typeface="B Nazanin" panose="00000400000000000000" pitchFamily="2" charset="-78"/>
              </a:rPr>
              <a:t>1</a:t>
            </a: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cs typeface="B Nazanin" panose="00000400000000000000" pitchFamily="2" charset="-78"/>
              </a:rPr>
              <a:t>M</a:t>
            </a:r>
            <a:r>
              <a:rPr lang="fa-IR" sz="1800" b="1" dirty="0">
                <a:solidFill>
                  <a:srgbClr val="000000"/>
                </a:solidFill>
                <a:cs typeface="B Nazanin" panose="00000400000000000000" pitchFamily="2" charset="-78"/>
              </a:rPr>
              <a:t> به </a:t>
            </a:r>
            <a:r>
              <a:rPr lang="en-US" sz="1800" b="1" dirty="0">
                <a:solidFill>
                  <a:srgbClr val="000000"/>
                </a:solidFill>
                <a:cs typeface="B Nazanin" panose="00000400000000000000" pitchFamily="2" charset="-78"/>
              </a:rPr>
              <a:t>N</a:t>
            </a:r>
          </a:p>
        </p:txBody>
      </p:sp>
      <p:sp>
        <p:nvSpPr>
          <p:cNvPr id="57376" name="Text Box 36"/>
          <p:cNvSpPr txBox="1">
            <a:spLocks noChangeArrowheads="1"/>
          </p:cNvSpPr>
          <p:nvPr/>
        </p:nvSpPr>
        <p:spPr bwMode="auto">
          <a:xfrm>
            <a:off x="3644901" y="333376"/>
            <a:ext cx="45386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cs typeface="B Nazanin" panose="00000400000000000000" pitchFamily="2" charset="-78"/>
              </a:rPr>
              <a:t>نمادهاي رسم نمودار </a:t>
            </a:r>
            <a:r>
              <a:rPr lang="en-US" dirty="0">
                <a:cs typeface="B Nazanin" panose="00000400000000000000" pitchFamily="2" charset="-78"/>
              </a:rPr>
              <a:t>ER</a:t>
            </a:r>
          </a:p>
        </p:txBody>
      </p:sp>
    </p:spTree>
    <p:extLst>
      <p:ext uri="{BB962C8B-B14F-4D97-AF65-F5344CB8AC3E}">
        <p14:creationId xmlns:p14="http://schemas.microsoft.com/office/powerpoint/2010/main" val="2388916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4"/>
          <p:cNvSpPr txBox="1">
            <a:spLocks noChangeArrowheads="1"/>
          </p:cNvSpPr>
          <p:nvPr/>
        </p:nvSpPr>
        <p:spPr bwMode="auto">
          <a:xfrm>
            <a:off x="3575051" y="350839"/>
            <a:ext cx="43211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وضع مشاركت در ارتباط</a:t>
            </a:r>
            <a:endParaRPr lang="en-US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8371" name="Text Box 5"/>
          <p:cNvSpPr txBox="1">
            <a:spLocks noChangeArrowheads="1"/>
          </p:cNvSpPr>
          <p:nvPr/>
        </p:nvSpPr>
        <p:spPr bwMode="auto">
          <a:xfrm>
            <a:off x="2640013" y="1773239"/>
            <a:ext cx="611981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مشاركت يك نوع موجوديت در يك نوع ارتباط را الزامي گويند، اگر تمام نمونه</a:t>
            </a:r>
            <a:r>
              <a:rPr lang="fa-IR" sz="2800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هاي آن نوع موجوديت در آن نوع ارتباط شركت كنند. در غير اين صورت مشاركت غيرالزامي است.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8372" name="Rectangle 7"/>
          <p:cNvSpPr>
            <a:spLocks noChangeArrowheads="1"/>
          </p:cNvSpPr>
          <p:nvPr/>
        </p:nvSpPr>
        <p:spPr bwMode="auto">
          <a:xfrm>
            <a:off x="3216276" y="3852864"/>
            <a:ext cx="1368425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دانشجو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8373" name="AutoShape 8"/>
          <p:cNvSpPr>
            <a:spLocks noChangeArrowheads="1"/>
          </p:cNvSpPr>
          <p:nvPr/>
        </p:nvSpPr>
        <p:spPr bwMode="auto">
          <a:xfrm>
            <a:off x="5305425" y="3708401"/>
            <a:ext cx="1296988" cy="574675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انتخاب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8374" name="Line 9"/>
          <p:cNvSpPr>
            <a:spLocks noChangeShapeType="1"/>
          </p:cNvSpPr>
          <p:nvPr/>
        </p:nvSpPr>
        <p:spPr bwMode="auto">
          <a:xfrm flipH="1">
            <a:off x="4584701" y="3997325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8375" name="Rectangle 10"/>
          <p:cNvSpPr>
            <a:spLocks noChangeArrowheads="1"/>
          </p:cNvSpPr>
          <p:nvPr/>
        </p:nvSpPr>
        <p:spPr bwMode="auto">
          <a:xfrm>
            <a:off x="7032626" y="3852863"/>
            <a:ext cx="13684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درس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8376" name="Line 11"/>
          <p:cNvSpPr>
            <a:spLocks noChangeShapeType="1"/>
          </p:cNvSpPr>
          <p:nvPr/>
        </p:nvSpPr>
        <p:spPr bwMode="auto">
          <a:xfrm flipH="1">
            <a:off x="6600825" y="3997325"/>
            <a:ext cx="433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8377" name="Line 18"/>
          <p:cNvSpPr>
            <a:spLocks noChangeShapeType="1"/>
          </p:cNvSpPr>
          <p:nvPr/>
        </p:nvSpPr>
        <p:spPr bwMode="auto">
          <a:xfrm>
            <a:off x="6456363" y="4076700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8378" name="Line 19"/>
          <p:cNvSpPr>
            <a:spLocks noChangeShapeType="1"/>
          </p:cNvSpPr>
          <p:nvPr/>
        </p:nvSpPr>
        <p:spPr bwMode="auto">
          <a:xfrm flipH="1">
            <a:off x="4583113" y="3933825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8379" name="Text Box 20"/>
          <p:cNvSpPr txBox="1">
            <a:spLocks noChangeArrowheads="1"/>
          </p:cNvSpPr>
          <p:nvPr/>
        </p:nvSpPr>
        <p:spPr bwMode="auto">
          <a:xfrm>
            <a:off x="4656139" y="4700588"/>
            <a:ext cx="244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400" dirty="0">
                <a:solidFill>
                  <a:srgbClr val="000000"/>
                </a:solidFill>
                <a:cs typeface="B Nazanin" panose="00000400000000000000" pitchFamily="2" charset="-78"/>
              </a:rPr>
              <a:t>نمايش مشاركت الزامي</a:t>
            </a:r>
            <a:endParaRPr lang="en-US" sz="24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0207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4"/>
          <p:cNvSpPr txBox="1">
            <a:spLocks noChangeArrowheads="1"/>
          </p:cNvSpPr>
          <p:nvPr/>
        </p:nvSpPr>
        <p:spPr bwMode="auto">
          <a:xfrm>
            <a:off x="2131191" y="601990"/>
            <a:ext cx="72378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latin typeface="Tahoma" panose="020B0604030504040204" pitchFamily="34" charset="0"/>
                <a:cs typeface="B Nazanin" panose="00000400000000000000" pitchFamily="2" charset="-78"/>
              </a:rPr>
              <a:t>تعداد شركت</a:t>
            </a:r>
            <a:r>
              <a:rPr lang="fa-IR" sz="2800" dirty="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‌</a:t>
            </a:r>
            <a:r>
              <a:rPr lang="fa-IR" sz="2800" dirty="0">
                <a:solidFill>
                  <a:srgbClr val="000000"/>
                </a:solidFill>
                <a:latin typeface="Tahoma" panose="020B0604030504040204" pitchFamily="34" charset="0"/>
                <a:cs typeface="B Nazanin" panose="00000400000000000000" pitchFamily="2" charset="-78"/>
              </a:rPr>
              <a:t>كنندگان در يك ارتباط را درجه آن ارتباط مي</a:t>
            </a:r>
            <a:r>
              <a:rPr lang="fa-IR" sz="2800" dirty="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‌</a:t>
            </a:r>
            <a:r>
              <a:rPr lang="fa-IR" sz="2800" dirty="0">
                <a:solidFill>
                  <a:srgbClr val="000000"/>
                </a:solidFill>
                <a:latin typeface="Tahoma" panose="020B0604030504040204" pitchFamily="34" charset="0"/>
                <a:cs typeface="B Nazanin" panose="00000400000000000000" pitchFamily="2" charset="-78"/>
              </a:rPr>
              <a:t>گويند.</a:t>
            </a:r>
            <a:endParaRPr lang="en-US" sz="2800" dirty="0">
              <a:solidFill>
                <a:srgbClr val="000000"/>
              </a:solidFill>
              <a:latin typeface="Tahoma" panose="020B0604030504040204" pitchFamily="34" charset="0"/>
              <a:cs typeface="B Nazanin" panose="00000400000000000000" pitchFamily="2" charset="-78"/>
            </a:endParaRPr>
          </a:p>
        </p:txBody>
      </p:sp>
      <p:sp>
        <p:nvSpPr>
          <p:cNvPr id="59395" name="Rectangle 5"/>
          <p:cNvSpPr>
            <a:spLocks noChangeArrowheads="1"/>
          </p:cNvSpPr>
          <p:nvPr/>
        </p:nvSpPr>
        <p:spPr bwMode="auto">
          <a:xfrm>
            <a:off x="7464425" y="2089150"/>
            <a:ext cx="1079500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استاد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9396" name="Rectangle 6"/>
          <p:cNvSpPr>
            <a:spLocks noChangeArrowheads="1"/>
          </p:cNvSpPr>
          <p:nvPr/>
        </p:nvSpPr>
        <p:spPr bwMode="auto">
          <a:xfrm>
            <a:off x="5591175" y="2089150"/>
            <a:ext cx="1079500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درس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9397" name="Rectangle 7"/>
          <p:cNvSpPr>
            <a:spLocks noChangeArrowheads="1"/>
          </p:cNvSpPr>
          <p:nvPr/>
        </p:nvSpPr>
        <p:spPr bwMode="auto">
          <a:xfrm>
            <a:off x="3575050" y="2089150"/>
            <a:ext cx="1079500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دانشجو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9398" name="Oval 8"/>
          <p:cNvSpPr>
            <a:spLocks noChangeArrowheads="1"/>
          </p:cNvSpPr>
          <p:nvPr/>
        </p:nvSpPr>
        <p:spPr bwMode="auto">
          <a:xfrm>
            <a:off x="2711451" y="3457576"/>
            <a:ext cx="11525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ترم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9399" name="Oval 9"/>
          <p:cNvSpPr>
            <a:spLocks noChangeArrowheads="1"/>
          </p:cNvSpPr>
          <p:nvPr/>
        </p:nvSpPr>
        <p:spPr bwMode="auto">
          <a:xfrm>
            <a:off x="8183564" y="3386139"/>
            <a:ext cx="11525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نمره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9400" name="Oval 10"/>
          <p:cNvSpPr>
            <a:spLocks noChangeArrowheads="1"/>
          </p:cNvSpPr>
          <p:nvPr/>
        </p:nvSpPr>
        <p:spPr bwMode="auto">
          <a:xfrm>
            <a:off x="5519739" y="4927601"/>
            <a:ext cx="11525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سال آموزشي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9401" name="AutoShape 11"/>
          <p:cNvSpPr>
            <a:spLocks noChangeArrowheads="1"/>
          </p:cNvSpPr>
          <p:nvPr/>
        </p:nvSpPr>
        <p:spPr bwMode="auto">
          <a:xfrm>
            <a:off x="5016500" y="3313114"/>
            <a:ext cx="2089150" cy="1081087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انتخاب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9402" name="Line 13"/>
          <p:cNvSpPr>
            <a:spLocks noChangeShapeType="1"/>
          </p:cNvSpPr>
          <p:nvPr/>
        </p:nvSpPr>
        <p:spPr bwMode="auto">
          <a:xfrm flipV="1">
            <a:off x="6024563" y="2593975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9403" name="Line 14"/>
          <p:cNvSpPr>
            <a:spLocks noChangeShapeType="1"/>
          </p:cNvSpPr>
          <p:nvPr/>
        </p:nvSpPr>
        <p:spPr bwMode="auto">
          <a:xfrm>
            <a:off x="4367214" y="2593975"/>
            <a:ext cx="1296987" cy="935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9404" name="Line 15"/>
          <p:cNvSpPr>
            <a:spLocks noChangeShapeType="1"/>
          </p:cNvSpPr>
          <p:nvPr/>
        </p:nvSpPr>
        <p:spPr bwMode="auto">
          <a:xfrm flipH="1">
            <a:off x="6527801" y="2593975"/>
            <a:ext cx="1368425" cy="935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9405" name="Line 16"/>
          <p:cNvSpPr>
            <a:spLocks noChangeShapeType="1"/>
          </p:cNvSpPr>
          <p:nvPr/>
        </p:nvSpPr>
        <p:spPr bwMode="auto">
          <a:xfrm flipH="1">
            <a:off x="3863976" y="3817938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9406" name="Line 17"/>
          <p:cNvSpPr>
            <a:spLocks noChangeShapeType="1"/>
          </p:cNvSpPr>
          <p:nvPr/>
        </p:nvSpPr>
        <p:spPr bwMode="auto">
          <a:xfrm>
            <a:off x="7104063" y="3817938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9407" name="Line 18"/>
          <p:cNvSpPr>
            <a:spLocks noChangeShapeType="1"/>
          </p:cNvSpPr>
          <p:nvPr/>
        </p:nvSpPr>
        <p:spPr bwMode="auto">
          <a:xfrm>
            <a:off x="6096000" y="43942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9408" name="Text Box 19"/>
          <p:cNvSpPr txBox="1">
            <a:spLocks noChangeArrowheads="1"/>
          </p:cNvSpPr>
          <p:nvPr/>
        </p:nvSpPr>
        <p:spPr bwMode="auto">
          <a:xfrm>
            <a:off x="4567540" y="5646738"/>
            <a:ext cx="28905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ارتباط بين سه موجوديت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82701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620" y="138223"/>
            <a:ext cx="9112102" cy="591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1741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5"/>
          <p:cNvSpPr txBox="1">
            <a:spLocks noChangeArrowheads="1"/>
          </p:cNvSpPr>
          <p:nvPr/>
        </p:nvSpPr>
        <p:spPr bwMode="auto">
          <a:xfrm>
            <a:off x="1774826" y="1619250"/>
            <a:ext cx="84248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چندي يا ماهيت نوع ارتباط عبارتست از چگونگي تناظر بين دو مجموعه نمونه</a:t>
            </a:r>
            <a:r>
              <a:rPr lang="fa-IR" sz="2800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هاي آن دو نوع موجوديت.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60419" name="Text Box 8"/>
          <p:cNvSpPr txBox="1">
            <a:spLocks noChangeArrowheads="1"/>
          </p:cNvSpPr>
          <p:nvPr/>
        </p:nvSpPr>
        <p:spPr bwMode="auto">
          <a:xfrm>
            <a:off x="7824789" y="3917951"/>
            <a:ext cx="2232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انواع چندي ارتباط: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60420" name="Text Box 9"/>
          <p:cNvSpPr txBox="1">
            <a:spLocks noChangeArrowheads="1"/>
          </p:cNvSpPr>
          <p:nvPr/>
        </p:nvSpPr>
        <p:spPr bwMode="auto">
          <a:xfrm>
            <a:off x="4224338" y="3140076"/>
            <a:ext cx="2684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يك به يك    </a:t>
            </a:r>
            <a:r>
              <a:rPr lang="en-US" sz="2800" dirty="0">
                <a:solidFill>
                  <a:srgbClr val="000000"/>
                </a:solidFill>
                <a:cs typeface="B Nazanin" panose="00000400000000000000" pitchFamily="2" charset="-78"/>
              </a:rPr>
              <a:t>1:1</a:t>
            </a:r>
          </a:p>
        </p:txBody>
      </p:sp>
      <p:sp>
        <p:nvSpPr>
          <p:cNvPr id="60421" name="Text Box 10"/>
          <p:cNvSpPr txBox="1">
            <a:spLocks noChangeArrowheads="1"/>
          </p:cNvSpPr>
          <p:nvPr/>
        </p:nvSpPr>
        <p:spPr bwMode="auto">
          <a:xfrm>
            <a:off x="4727576" y="3932238"/>
            <a:ext cx="22320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يك به چند   </a:t>
            </a:r>
            <a:r>
              <a:rPr lang="en-US" sz="2800" dirty="0">
                <a:solidFill>
                  <a:srgbClr val="000000"/>
                </a:solidFill>
                <a:cs typeface="B Nazanin" panose="00000400000000000000" pitchFamily="2" charset="-78"/>
              </a:rPr>
              <a:t>1:N</a:t>
            </a:r>
          </a:p>
        </p:txBody>
      </p:sp>
      <p:sp>
        <p:nvSpPr>
          <p:cNvPr id="60422" name="Text Box 11"/>
          <p:cNvSpPr txBox="1">
            <a:spLocks noChangeArrowheads="1"/>
          </p:cNvSpPr>
          <p:nvPr/>
        </p:nvSpPr>
        <p:spPr bwMode="auto">
          <a:xfrm>
            <a:off x="4224338" y="4724401"/>
            <a:ext cx="2684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چند به چند   </a:t>
            </a:r>
            <a:r>
              <a:rPr lang="en-US" sz="2800" dirty="0">
                <a:solidFill>
                  <a:srgbClr val="000000"/>
                </a:solidFill>
                <a:cs typeface="B Nazanin" panose="00000400000000000000" pitchFamily="2" charset="-78"/>
              </a:rPr>
              <a:t>N:M</a:t>
            </a:r>
          </a:p>
        </p:txBody>
      </p:sp>
      <p:sp>
        <p:nvSpPr>
          <p:cNvPr id="60423" name="AutoShape 32"/>
          <p:cNvSpPr>
            <a:spLocks/>
          </p:cNvSpPr>
          <p:nvPr/>
        </p:nvSpPr>
        <p:spPr bwMode="auto">
          <a:xfrm>
            <a:off x="7175500" y="2924176"/>
            <a:ext cx="215900" cy="2449513"/>
          </a:xfrm>
          <a:prstGeom prst="rightBrace">
            <a:avLst>
              <a:gd name="adj1" fmla="val 9454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7650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4"/>
          <p:cNvSpPr txBox="1">
            <a:spLocks noChangeArrowheads="1"/>
          </p:cNvSpPr>
          <p:nvPr/>
        </p:nvSpPr>
        <p:spPr bwMode="auto">
          <a:xfrm>
            <a:off x="7608888" y="981076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8040688" y="3213100"/>
            <a:ext cx="1079500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درس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2640013" y="3284539"/>
            <a:ext cx="1079500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دانشجو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1445" name="Oval 7"/>
          <p:cNvSpPr>
            <a:spLocks noChangeArrowheads="1"/>
          </p:cNvSpPr>
          <p:nvPr/>
        </p:nvSpPr>
        <p:spPr bwMode="auto">
          <a:xfrm>
            <a:off x="3432176" y="1557339"/>
            <a:ext cx="11525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ترم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1446" name="Oval 8"/>
          <p:cNvSpPr>
            <a:spLocks noChangeArrowheads="1"/>
          </p:cNvSpPr>
          <p:nvPr/>
        </p:nvSpPr>
        <p:spPr bwMode="auto">
          <a:xfrm>
            <a:off x="7535864" y="1628776"/>
            <a:ext cx="11525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نمره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1447" name="AutoShape 9"/>
          <p:cNvSpPr>
            <a:spLocks noChangeArrowheads="1"/>
          </p:cNvSpPr>
          <p:nvPr/>
        </p:nvSpPr>
        <p:spPr bwMode="auto">
          <a:xfrm>
            <a:off x="4873625" y="2997200"/>
            <a:ext cx="2089150" cy="1081088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انتخاب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1448" name="Line 10"/>
          <p:cNvSpPr>
            <a:spLocks noChangeShapeType="1"/>
          </p:cNvSpPr>
          <p:nvPr/>
        </p:nvSpPr>
        <p:spPr bwMode="auto">
          <a:xfrm flipV="1">
            <a:off x="5951538" y="2278064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1449" name="Line 11"/>
          <p:cNvSpPr>
            <a:spLocks noChangeShapeType="1"/>
          </p:cNvSpPr>
          <p:nvPr/>
        </p:nvSpPr>
        <p:spPr bwMode="auto">
          <a:xfrm>
            <a:off x="4224338" y="2278064"/>
            <a:ext cx="172720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1450" name="Line 12"/>
          <p:cNvSpPr>
            <a:spLocks noChangeShapeType="1"/>
          </p:cNvSpPr>
          <p:nvPr/>
        </p:nvSpPr>
        <p:spPr bwMode="auto">
          <a:xfrm flipH="1">
            <a:off x="5951538" y="2278064"/>
            <a:ext cx="1801812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1451" name="Line 13"/>
          <p:cNvSpPr>
            <a:spLocks noChangeShapeType="1"/>
          </p:cNvSpPr>
          <p:nvPr/>
        </p:nvSpPr>
        <p:spPr bwMode="auto">
          <a:xfrm flipH="1">
            <a:off x="3721101" y="3502025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1452" name="Line 14"/>
          <p:cNvSpPr>
            <a:spLocks noChangeShapeType="1"/>
          </p:cNvSpPr>
          <p:nvPr/>
        </p:nvSpPr>
        <p:spPr bwMode="auto">
          <a:xfrm>
            <a:off x="6961188" y="3502025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1453" name="Line 15"/>
          <p:cNvSpPr>
            <a:spLocks noChangeShapeType="1"/>
          </p:cNvSpPr>
          <p:nvPr/>
        </p:nvSpPr>
        <p:spPr bwMode="auto">
          <a:xfrm>
            <a:off x="3216275" y="3789364"/>
            <a:ext cx="1798638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1454" name="Text Box 16"/>
          <p:cNvSpPr txBox="1">
            <a:spLocks noChangeArrowheads="1"/>
          </p:cNvSpPr>
          <p:nvPr/>
        </p:nvSpPr>
        <p:spPr bwMode="auto">
          <a:xfrm>
            <a:off x="4132263" y="3016251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61455" name="Text Box 17"/>
          <p:cNvSpPr txBox="1">
            <a:spLocks noChangeArrowheads="1"/>
          </p:cNvSpPr>
          <p:nvPr/>
        </p:nvSpPr>
        <p:spPr bwMode="auto">
          <a:xfrm>
            <a:off x="7319963" y="3141663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M</a:t>
            </a:r>
          </a:p>
        </p:txBody>
      </p:sp>
      <p:sp>
        <p:nvSpPr>
          <p:cNvPr id="61456" name="AutoShape 18"/>
          <p:cNvSpPr>
            <a:spLocks noChangeArrowheads="1"/>
          </p:cNvSpPr>
          <p:nvPr/>
        </p:nvSpPr>
        <p:spPr bwMode="auto">
          <a:xfrm>
            <a:off x="4943475" y="5013325"/>
            <a:ext cx="2089150" cy="1081088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حذف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1457" name="Line 19"/>
          <p:cNvSpPr>
            <a:spLocks noChangeShapeType="1"/>
          </p:cNvSpPr>
          <p:nvPr/>
        </p:nvSpPr>
        <p:spPr bwMode="auto">
          <a:xfrm flipH="1">
            <a:off x="7032625" y="3717926"/>
            <a:ext cx="151130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>
              <a:solidFill>
                <a:srgbClr val="00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1458" name="Oval 20"/>
          <p:cNvSpPr>
            <a:spLocks noChangeArrowheads="1"/>
          </p:cNvSpPr>
          <p:nvPr/>
        </p:nvSpPr>
        <p:spPr bwMode="auto">
          <a:xfrm>
            <a:off x="5376864" y="1557339"/>
            <a:ext cx="11525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1800">
                <a:solidFill>
                  <a:srgbClr val="000000"/>
                </a:solidFill>
                <a:cs typeface="Arial" panose="020B0604020202020204" pitchFamily="34" charset="0"/>
              </a:rPr>
              <a:t>سال آموزشي</a:t>
            </a:r>
            <a:endParaRPr lang="en-US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1459" name="Text Box 21"/>
          <p:cNvSpPr txBox="1">
            <a:spLocks noChangeArrowheads="1"/>
          </p:cNvSpPr>
          <p:nvPr/>
        </p:nvSpPr>
        <p:spPr bwMode="auto">
          <a:xfrm>
            <a:off x="4079875" y="4430713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61460" name="Text Box 22"/>
          <p:cNvSpPr txBox="1">
            <a:spLocks noChangeArrowheads="1"/>
          </p:cNvSpPr>
          <p:nvPr/>
        </p:nvSpPr>
        <p:spPr bwMode="auto">
          <a:xfrm>
            <a:off x="7319963" y="44370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cs typeface="Arial" panose="020B0604020202020204" pitchFamily="34" charset="0"/>
              </a:rPr>
              <a:t>1</a:t>
            </a:r>
          </a:p>
        </p:txBody>
      </p:sp>
      <p:sp>
        <p:nvSpPr>
          <p:cNvPr id="61461" name="Text Box 23"/>
          <p:cNvSpPr txBox="1">
            <a:spLocks noChangeArrowheads="1"/>
          </p:cNvSpPr>
          <p:nvPr/>
        </p:nvSpPr>
        <p:spPr bwMode="auto">
          <a:xfrm>
            <a:off x="3646489" y="549275"/>
            <a:ext cx="3889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3600" b="1" dirty="0">
                <a:solidFill>
                  <a:srgbClr val="000000"/>
                </a:solidFill>
                <a:cs typeface="B Nazanin" panose="00000400000000000000" pitchFamily="2" charset="-78"/>
              </a:rPr>
              <a:t>نمايش چندي ارتباط</a:t>
            </a:r>
            <a:endParaRPr lang="en-US" sz="36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64655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4"/>
          <p:cNvSpPr txBox="1">
            <a:spLocks noChangeArrowheads="1"/>
          </p:cNvSpPr>
          <p:nvPr/>
        </p:nvSpPr>
        <p:spPr bwMode="auto">
          <a:xfrm>
            <a:off x="5880101" y="260350"/>
            <a:ext cx="396081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6600" b="1">
                <a:solidFill>
                  <a:srgbClr val="000000"/>
                </a:solidFill>
                <a:cs typeface="Arial" panose="020B0604020202020204" pitchFamily="34" charset="0"/>
              </a:rPr>
              <a:t>جلسه دوم</a:t>
            </a:r>
            <a:endParaRPr lang="en-US" sz="6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867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503613" y="2708275"/>
            <a:ext cx="46085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r>
              <a:rPr lang="fa-IR" sz="3200" b="1" dirty="0">
                <a:solidFill>
                  <a:srgbClr val="000000"/>
                </a:solidFill>
                <a:cs typeface="B Nazanin" panose="00000400000000000000" pitchFamily="2" charset="-78"/>
              </a:rPr>
              <a:t>مدلسازي معنايي داده‌ها</a:t>
            </a:r>
            <a:endParaRPr lang="en-US" sz="32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75085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08" y="467834"/>
            <a:ext cx="10462436" cy="491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1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07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ChangeArrowheads="1"/>
          </p:cNvSpPr>
          <p:nvPr/>
        </p:nvSpPr>
        <p:spPr bwMode="auto">
          <a:xfrm>
            <a:off x="1692819" y="2067729"/>
            <a:ext cx="844654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3600" b="1" dirty="0">
                <a:solidFill>
                  <a:srgbClr val="000000"/>
                </a:solidFill>
                <a:cs typeface="B Nazanin" panose="00000400000000000000" pitchFamily="2" charset="-78"/>
              </a:rPr>
              <a:t>1- مدلسازي معنايي داده‌ها</a:t>
            </a:r>
            <a:endParaRPr lang="en-US" sz="3600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3600" b="1" dirty="0">
                <a:solidFill>
                  <a:srgbClr val="000000"/>
                </a:solidFill>
                <a:cs typeface="B Nazanin" panose="00000400000000000000" pitchFamily="2" charset="-78"/>
              </a:rPr>
              <a:t>2- انواع روشهاي مدلسازي معنايي داده‌ها</a:t>
            </a:r>
            <a:endParaRPr lang="en-US" sz="3600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3600" b="1" dirty="0">
                <a:solidFill>
                  <a:srgbClr val="000000"/>
                </a:solidFill>
                <a:cs typeface="B Nazanin" panose="00000400000000000000" pitchFamily="2" charset="-78"/>
              </a:rPr>
              <a:t>3- سه مفهوم معنايي موجود در روش </a:t>
            </a:r>
            <a:r>
              <a:rPr lang="en-US" sz="3600" b="1" dirty="0">
                <a:solidFill>
                  <a:srgbClr val="000000"/>
                </a:solidFill>
                <a:cs typeface="B Nazanin" panose="00000400000000000000" pitchFamily="2" charset="-78"/>
              </a:rPr>
              <a:t>ER</a:t>
            </a: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3600" b="1" dirty="0">
                <a:solidFill>
                  <a:srgbClr val="000000"/>
                </a:solidFill>
                <a:cs typeface="B Nazanin" panose="00000400000000000000" pitchFamily="2" charset="-78"/>
              </a:rPr>
              <a:t>4- تعريف موجوديت</a:t>
            </a:r>
            <a:endParaRPr lang="en-US" sz="3600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3600" b="1" dirty="0">
                <a:solidFill>
                  <a:srgbClr val="000000"/>
                </a:solidFill>
                <a:cs typeface="B Nazanin" panose="00000400000000000000" pitchFamily="2" charset="-78"/>
              </a:rPr>
              <a:t>5- سه ضابطه در رابطه با تشخيص يك نوع موجوديت</a:t>
            </a:r>
            <a:endParaRPr lang="en-US" sz="3600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3600" b="1" dirty="0">
                <a:solidFill>
                  <a:srgbClr val="000000"/>
                </a:solidFill>
                <a:cs typeface="B Nazanin" panose="00000400000000000000" pitchFamily="2" charset="-78"/>
              </a:rPr>
              <a:t>6- موجوديت مستقل و وابسته</a:t>
            </a:r>
            <a:endParaRPr lang="en-US" sz="3600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r>
              <a:rPr lang="fa-IR" sz="3600" b="1" dirty="0">
                <a:solidFill>
                  <a:srgbClr val="000000"/>
                </a:solidFill>
                <a:cs typeface="B Nazanin" panose="00000400000000000000" pitchFamily="2" charset="-78"/>
              </a:rPr>
              <a:t>7- تعريف صفت</a:t>
            </a:r>
            <a:endParaRPr lang="en-US" sz="36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70021" name="Rectangle 5"/>
          <p:cNvSpPr>
            <a:spLocks noChangeArrowheads="1"/>
          </p:cNvSpPr>
          <p:nvPr/>
        </p:nvSpPr>
        <p:spPr bwMode="auto">
          <a:xfrm>
            <a:off x="2566988" y="115888"/>
            <a:ext cx="6889750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a-IR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آنچه در اين جلسه مي خوانيد:</a:t>
            </a:r>
            <a:endParaRPr lang="en-US">
              <a:solidFill>
                <a:srgbClr val="000000"/>
              </a:solidFill>
              <a:latin typeface="Tahoma" panose="020B060403050404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84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0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0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00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5"/>
          <p:cNvSpPr txBox="1">
            <a:spLocks noChangeArrowheads="1"/>
          </p:cNvSpPr>
          <p:nvPr/>
        </p:nvSpPr>
        <p:spPr bwMode="auto">
          <a:xfrm>
            <a:off x="3575051" y="350839"/>
            <a:ext cx="45370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مدلسازي معنايي داده</a:t>
            </a:r>
            <a:r>
              <a:rPr lang="fa-IR" b="1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ها</a:t>
            </a:r>
            <a:endParaRPr lang="en-US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38915" name="Text Box 6"/>
          <p:cNvSpPr txBox="1">
            <a:spLocks noChangeArrowheads="1"/>
          </p:cNvSpPr>
          <p:nvPr/>
        </p:nvSpPr>
        <p:spPr bwMode="auto">
          <a:xfrm>
            <a:off x="990600" y="1593625"/>
            <a:ext cx="9394371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داده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هاي ذخيره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شدني در پايگاه داده</a:t>
            </a:r>
            <a:r>
              <a:rPr lang="fa-IR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ها ابتدا بايد در بالاترين سطح انتزاع </a:t>
            </a:r>
            <a:r>
              <a:rPr lang="fa-IR" sz="24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(</a:t>
            </a:r>
            <a:r>
              <a:rPr lang="en-US" sz="2400" dirty="0" smtClean="0">
                <a:cs typeface="B Nazanin" panose="00000400000000000000" pitchFamily="2" charset="-78"/>
              </a:rPr>
              <a:t>Abstraction</a:t>
            </a:r>
            <a:r>
              <a:rPr lang="fa-IR" sz="2400" dirty="0" smtClean="0">
                <a:cs typeface="B Nazanin" panose="00000400000000000000" pitchFamily="2" charset="-78"/>
              </a:rPr>
              <a:t>)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مدلسازي </a:t>
            </a: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معنايي 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شوند.</a:t>
            </a:r>
            <a:endParaRPr lang="en-US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b="1" dirty="0" smtClean="0">
                <a:cs typeface="B Nazanin" panose="00000400000000000000" pitchFamily="2" charset="-78"/>
              </a:rPr>
              <a:t>بالاترین </a:t>
            </a:r>
            <a:r>
              <a:rPr lang="fa-IR" sz="2800" b="1" dirty="0">
                <a:cs typeface="B Nazanin" panose="00000400000000000000" pitchFamily="2" charset="-78"/>
              </a:rPr>
              <a:t>سطح انتزاعی :</a:t>
            </a:r>
            <a:r>
              <a:rPr lang="fa-IR" sz="2800" dirty="0">
                <a:cs typeface="B Nazanin" panose="00000400000000000000" pitchFamily="2" charset="-78"/>
              </a:rPr>
              <a:t> جدا از جنبه های نمایش منطقی و پیاده سازی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DATA MODEL</a:t>
            </a:r>
            <a:r>
              <a:rPr lang="fa-IR" sz="28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:مجموعه ای از ابزارهای مفهومی برای توصیف داده ها ارتباط داده ها،مفاهیم و نقش اده ها،همخوانی و محدودیت داده ها</a:t>
            </a:r>
            <a:endParaRPr lang="en-US" sz="2800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endParaRPr lang="en-US" sz="2800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1600" dirty="0" smtClean="0">
                <a:cs typeface="B Nazanin" panose="00000400000000000000" pitchFamily="2" charset="-78"/>
              </a:rPr>
              <a:t>انتزاع:فرآیند </a:t>
            </a:r>
            <a:r>
              <a:rPr lang="fa-IR" sz="1600" dirty="0">
                <a:cs typeface="B Nazanin" panose="00000400000000000000" pitchFamily="2" charset="-78"/>
              </a:rPr>
              <a:t>اختصار، فشرده‌سازی، و تلخیص اطّلاعات از طریق شناسائی، استخراج و سپس، جداسازی و پنهان‌سازی جزئیّات از کلیّات است.</a:t>
            </a:r>
            <a:endParaRPr lang="fa-IR" sz="1600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endParaRPr lang="en-US" sz="2800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33766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2566988" y="404814"/>
            <a:ext cx="63373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انواع روشهاي مدلسازي معنايي داده</a:t>
            </a:r>
            <a:r>
              <a:rPr lang="fa-IR" b="1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ها</a:t>
            </a:r>
            <a:endParaRPr lang="en-US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956931" y="2205039"/>
            <a:ext cx="100902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روش موجوديت- ارتباط (</a:t>
            </a:r>
            <a:r>
              <a:rPr lang="en-US" dirty="0">
                <a:solidFill>
                  <a:srgbClr val="000000"/>
                </a:solidFill>
                <a:cs typeface="B Nazanin" panose="00000400000000000000" pitchFamily="2" charset="-78"/>
              </a:rPr>
              <a:t>ER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)</a:t>
            </a:r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en-US" sz="2400" dirty="0">
                <a:cs typeface="B Nazanin" panose="00000400000000000000" pitchFamily="2" charset="-78"/>
              </a:rPr>
              <a:t>Entity Relationship</a:t>
            </a:r>
            <a:endParaRPr lang="en-US" sz="24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39940" name="Text Box 6"/>
          <p:cNvSpPr txBox="1">
            <a:spLocks noChangeArrowheads="1"/>
          </p:cNvSpPr>
          <p:nvPr/>
        </p:nvSpPr>
        <p:spPr bwMode="auto">
          <a:xfrm>
            <a:off x="1041992" y="2912925"/>
            <a:ext cx="1000523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روش زبان عمومي مدلسازي (</a:t>
            </a:r>
            <a:r>
              <a:rPr lang="en-US" dirty="0">
                <a:solidFill>
                  <a:srgbClr val="000000"/>
                </a:solidFill>
                <a:cs typeface="B Nazanin" panose="00000400000000000000" pitchFamily="2" charset="-78"/>
              </a:rPr>
              <a:t>UML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)</a:t>
            </a:r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en-US" sz="2400" dirty="0">
                <a:cs typeface="B Nazanin" panose="00000400000000000000" pitchFamily="2" charset="-78"/>
              </a:rPr>
              <a:t>Unified Mode Ling Language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39941" name="Text Box 7"/>
          <p:cNvSpPr txBox="1">
            <a:spLocks noChangeArrowheads="1"/>
          </p:cNvSpPr>
          <p:nvPr/>
        </p:nvSpPr>
        <p:spPr bwMode="auto">
          <a:xfrm>
            <a:off x="425301" y="3751079"/>
            <a:ext cx="1062192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dirty="0">
                <a:solidFill>
                  <a:srgbClr val="000000"/>
                </a:solidFill>
                <a:cs typeface="B Nazanin" panose="00000400000000000000" pitchFamily="2" charset="-78"/>
              </a:rPr>
              <a:t>روش تكنيك مدلسازي شيئي (</a:t>
            </a:r>
            <a:r>
              <a:rPr lang="en-US" dirty="0">
                <a:solidFill>
                  <a:srgbClr val="000000"/>
                </a:solidFill>
                <a:cs typeface="B Nazanin" panose="00000400000000000000" pitchFamily="2" charset="-78"/>
              </a:rPr>
              <a:t>OMT</a:t>
            </a:r>
            <a:r>
              <a:rPr lang="fa-IR" dirty="0" smtClean="0">
                <a:solidFill>
                  <a:srgbClr val="000000"/>
                </a:solidFill>
                <a:cs typeface="B Nazanin" panose="00000400000000000000" pitchFamily="2" charset="-78"/>
              </a:rPr>
              <a:t>)</a:t>
            </a:r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en-US" sz="2400" dirty="0">
                <a:cs typeface="B Nazanin" panose="00000400000000000000" pitchFamily="2" charset="-78"/>
              </a:rPr>
              <a:t>Object Modeling </a:t>
            </a:r>
            <a:r>
              <a:rPr lang="en-US" sz="2400" dirty="0" smtClean="0">
                <a:cs typeface="B Nazanin" panose="00000400000000000000" pitchFamily="2" charset="-78"/>
              </a:rPr>
              <a:t>Technique</a:t>
            </a: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599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4008439" y="328614"/>
            <a:ext cx="30956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cs typeface="B Nazanin" panose="00000400000000000000" pitchFamily="2" charset="-78"/>
              </a:rPr>
              <a:t>تعريف موجوديت</a:t>
            </a:r>
            <a:endParaRPr lang="en-US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2279650" y="2127251"/>
            <a:ext cx="76327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مفهوم كلي شيئ، </a:t>
            </a:r>
            <a:r>
              <a:rPr lang="fa-IR" sz="32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پديده </a:t>
            </a: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و به طور كلي هر آنچه كه مي</a:t>
            </a:r>
            <a:r>
              <a:rPr lang="fa-IR" sz="3200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خواهيم در موردش اطلاعاتی داشته باشيم و شناخت خود را در موردش افزايش دهيم.</a:t>
            </a:r>
          </a:p>
          <a:p>
            <a:pPr algn="r" rtl="1"/>
            <a:endParaRPr lang="fa-IR" sz="32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3200" b="1" dirty="0" smtClean="0">
                <a:cs typeface="B Nazanin" panose="00000400000000000000" pitchFamily="2" charset="-78"/>
              </a:rPr>
              <a:t>مثال </a:t>
            </a:r>
            <a:r>
              <a:rPr lang="fa-IR" sz="3200" b="1" dirty="0">
                <a:cs typeface="B Nazanin" panose="00000400000000000000" pitchFamily="2" charset="-78"/>
              </a:rPr>
              <a:t>:</a:t>
            </a:r>
            <a:r>
              <a:rPr lang="fa-IR" sz="3200" dirty="0">
                <a:cs typeface="B Nazanin" panose="00000400000000000000" pitchFamily="2" charset="-78"/>
              </a:rPr>
              <a:t> در محیط دانشگاه بعضی از موجودیت های مطرح ، دانشجو ، استاد ، درس و </a:t>
            </a:r>
            <a:r>
              <a:rPr lang="fa-IR" sz="3200" dirty="0" smtClean="0">
                <a:cs typeface="B Nazanin" panose="00000400000000000000" pitchFamily="2" charset="-78"/>
              </a:rPr>
              <a:t>...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46188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3071813" y="401639"/>
            <a:ext cx="52562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3200" b="1" dirty="0">
                <a:solidFill>
                  <a:srgbClr val="000000"/>
                </a:solidFill>
                <a:cs typeface="B Nazanin" panose="00000400000000000000" pitchFamily="2" charset="-78"/>
              </a:rPr>
              <a:t>سه مفهوم معنايي موجود در روش </a:t>
            </a:r>
            <a:r>
              <a:rPr lang="en-US" sz="3200" b="1" dirty="0">
                <a:solidFill>
                  <a:srgbClr val="000000"/>
                </a:solidFill>
                <a:cs typeface="B Nazanin" panose="00000400000000000000" pitchFamily="2" charset="-78"/>
              </a:rPr>
              <a:t>ER</a:t>
            </a:r>
          </a:p>
        </p:txBody>
      </p:sp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5087938" y="2060576"/>
            <a:ext cx="18716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نوع موجوديت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0964" name="Text Box 6"/>
          <p:cNvSpPr txBox="1">
            <a:spLocks noChangeArrowheads="1"/>
          </p:cNvSpPr>
          <p:nvPr/>
        </p:nvSpPr>
        <p:spPr bwMode="auto">
          <a:xfrm>
            <a:off x="7535863" y="4062413"/>
            <a:ext cx="8620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صفت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0965" name="Text Box 7"/>
          <p:cNvSpPr txBox="1">
            <a:spLocks noChangeArrowheads="1"/>
          </p:cNvSpPr>
          <p:nvPr/>
        </p:nvSpPr>
        <p:spPr bwMode="auto">
          <a:xfrm>
            <a:off x="3503614" y="4076701"/>
            <a:ext cx="1152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ارتباط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0966" name="AutoShape 8"/>
          <p:cNvSpPr>
            <a:spLocks noChangeArrowheads="1"/>
          </p:cNvSpPr>
          <p:nvPr/>
        </p:nvSpPr>
        <p:spPr bwMode="auto">
          <a:xfrm>
            <a:off x="4727575" y="2636839"/>
            <a:ext cx="2736850" cy="15827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71151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2566988" y="401639"/>
            <a:ext cx="66976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ct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3200" b="1" dirty="0">
                <a:solidFill>
                  <a:srgbClr val="000000"/>
                </a:solidFill>
                <a:cs typeface="B Nazanin" panose="00000400000000000000" pitchFamily="2" charset="-78"/>
              </a:rPr>
              <a:t>دو ضابطه در رابطه با تشخيص يك نوع موجوديت</a:t>
            </a:r>
            <a:endParaRPr lang="en-US" sz="32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3011" name="Text Box 5"/>
          <p:cNvSpPr txBox="1">
            <a:spLocks noChangeArrowheads="1"/>
          </p:cNvSpPr>
          <p:nvPr/>
        </p:nvSpPr>
        <p:spPr bwMode="auto">
          <a:xfrm>
            <a:off x="4152901" y="2349501"/>
            <a:ext cx="59039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1- معمولا نمونه</a:t>
            </a:r>
            <a:r>
              <a:rPr lang="fa-IR" sz="2800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هايي متمايز از يكديگر دارند.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3012" name="Text Box 6"/>
          <p:cNvSpPr txBox="1">
            <a:spLocks noChangeArrowheads="1"/>
          </p:cNvSpPr>
          <p:nvPr/>
        </p:nvSpPr>
        <p:spPr bwMode="auto">
          <a:xfrm>
            <a:off x="2063751" y="3059113"/>
            <a:ext cx="79914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Compset" pitchFamily="2" charset="-78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2- معمولا بيش از يك صفت دارد و كاربر به مجموعه</a:t>
            </a:r>
            <a:r>
              <a:rPr lang="fa-IR" sz="2800" dirty="0">
                <a:solidFill>
                  <a:srgbClr val="000000"/>
                </a:solidFill>
                <a:cs typeface="Arial" panose="020B0604020202020204" pitchFamily="34" charset="0"/>
              </a:rPr>
              <a:t>‌</a:t>
            </a: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اي از اطلاعات در </a:t>
            </a:r>
            <a:r>
              <a:rPr lang="fa-IR" sz="28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000000"/>
                </a:solidFill>
                <a:cs typeface="B Nazanin" panose="00000400000000000000" pitchFamily="2" charset="-78"/>
              </a:rPr>
              <a:t>مورد آن نياز دارد.</a:t>
            </a:r>
            <a:endParaRPr lang="en-US" sz="2800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6745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1_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1017</Words>
  <Application>Microsoft Office PowerPoint</Application>
  <PresentationFormat>Widescreen</PresentationFormat>
  <Paragraphs>159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B Nazanin</vt:lpstr>
      <vt:lpstr>B Titr</vt:lpstr>
      <vt:lpstr>Calibri</vt:lpstr>
      <vt:lpstr>Calibri Light</vt:lpstr>
      <vt:lpstr>Tahoma</vt:lpstr>
      <vt:lpstr>Times New Roman</vt:lpstr>
      <vt:lpstr>Office Theme</vt:lpstr>
      <vt:lpstr>Retrospect</vt:lpstr>
      <vt:lpstr>1_Retrospect</vt:lpstr>
      <vt:lpstr>بسم الله الرحمن الرحيم</vt:lpstr>
      <vt:lpstr>اصول طراحی پایگاه داده  An Introduction To Database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الرحمن الرحيم</dc:title>
  <dc:creator>Mohammad Sharaf Farahani</dc:creator>
  <cp:lastModifiedBy>Windows User</cp:lastModifiedBy>
  <cp:revision>16</cp:revision>
  <dcterms:created xsi:type="dcterms:W3CDTF">2015-10-05T10:47:24Z</dcterms:created>
  <dcterms:modified xsi:type="dcterms:W3CDTF">2021-10-18T12:51:34Z</dcterms:modified>
</cp:coreProperties>
</file>